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7.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comments/modernComment_33F_C97D8888.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authors.xml" ContentType="application/vnd.ms-powerpoint.auth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1.xml" ContentType="application/vnd.ms-office.drawingml.diagramDrawing+xml"/>
  <Override PartName="/ppt/diagrams/colors2.xml" ContentType="application/vnd.openxmlformats-officedocument.drawingml.diagramColors+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9" r:id="rId1"/>
  </p:sldMasterIdLst>
  <p:notesMasterIdLst>
    <p:notesMasterId r:id="rId16"/>
  </p:notesMasterIdLst>
  <p:handoutMasterIdLst>
    <p:handoutMasterId r:id="rId17"/>
  </p:handoutMasterIdLst>
  <p:sldIdLst>
    <p:sldId id="755" r:id="rId2"/>
    <p:sldId id="831" r:id="rId3"/>
    <p:sldId id="907" r:id="rId4"/>
    <p:sldId id="908" r:id="rId5"/>
    <p:sldId id="910" r:id="rId6"/>
    <p:sldId id="900" r:id="rId7"/>
    <p:sldId id="912" r:id="rId8"/>
    <p:sldId id="902" r:id="rId9"/>
    <p:sldId id="901" r:id="rId10"/>
    <p:sldId id="903" r:id="rId11"/>
    <p:sldId id="909" r:id="rId12"/>
    <p:sldId id="911" r:id="rId13"/>
    <p:sldId id="899" r:id="rId14"/>
    <p:sldId id="905" r:id="rId1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3A62F-13CE-8ACE-AFBD-24B8F31C566D}" name="Cusack, Christopher" initials="CC" userId="S::ccusack@wellesleyma.gov::3de4bf13-9021-45db-835b-cbd2d0629248" providerId="AD"/>
  <p188:author id="{112FD864-5A48-B5BD-D1BC-3768149F2F6F}" name="Azano-Brown, Jeff" initials="JA" userId="S::jazano@wellesleyma.gov::cfc7b1d6-564a-4e1b-94e4-14c633d891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DC"/>
    <a:srgbClr val="63AF88"/>
    <a:srgbClr val="71909A"/>
    <a:srgbClr val="72C454"/>
    <a:srgbClr val="818183"/>
    <a:srgbClr val="4069BB"/>
    <a:srgbClr val="D9A040"/>
    <a:srgbClr val="114C47"/>
    <a:srgbClr val="4077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33F_C97D8888.xml><?xml version="1.0" encoding="utf-8"?>
<p188:cmLst xmlns:a="http://schemas.openxmlformats.org/drawingml/2006/main" xmlns:r="http://schemas.openxmlformats.org/officeDocument/2006/relationships" xmlns:p188="http://schemas.microsoft.com/office/powerpoint/2018/8/main">
  <p188:cm id="{6E9EC9A7-45E3-4451-A232-5BCDBA6A0AD1}" authorId="{8263A62F-13CE-8ACE-AFBD-24B8F31C566D}" created="2024-11-04T20:05:36.573">
    <pc:sldMkLst xmlns:pc="http://schemas.microsoft.com/office/powerpoint/2013/main/command">
      <pc:docMk/>
      <pc:sldMk cId="3380447368" sldId="831"/>
    </pc:sldMkLst>
    <p188:txBody>
      <a:bodyPr/>
      <a:lstStyle/>
      <a:p>
        <a:r>
          <a:rPr lang="en-US"/>
          <a:t>Updated: CAC</a:t>
        </a:r>
      </a:p>
    </p188:txBody>
  </p188:cm>
</p188:cmLst>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466A9-84F4-444E-8C95-6758123CE25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9DB44E9-D8F6-443E-BB43-419BE2248664}">
      <dgm:prSet/>
      <dgm:spPr/>
      <dgm:t>
        <a:bodyPr/>
        <a:lstStyle/>
        <a:p>
          <a:pPr>
            <a:lnSpc>
              <a:spcPct val="100000"/>
            </a:lnSpc>
            <a:defRPr b="1"/>
          </a:pPr>
          <a:r>
            <a:rPr lang="en-US" dirty="0"/>
            <a:t>Kitchen</a:t>
          </a:r>
        </a:p>
      </dgm:t>
    </dgm:pt>
    <dgm:pt modelId="{48F49E93-BD28-427A-915F-FAF016A5897D}" type="parTrans" cxnId="{305F5220-93EE-463D-A164-2135588D7BAC}">
      <dgm:prSet/>
      <dgm:spPr/>
      <dgm:t>
        <a:bodyPr/>
        <a:lstStyle/>
        <a:p>
          <a:endParaRPr lang="en-US"/>
        </a:p>
      </dgm:t>
    </dgm:pt>
    <dgm:pt modelId="{F9BADD03-1B01-4763-83EF-37B4414AECD2}" type="sibTrans" cxnId="{305F5220-93EE-463D-A164-2135588D7BAC}">
      <dgm:prSet/>
      <dgm:spPr/>
      <dgm:t>
        <a:bodyPr/>
        <a:lstStyle/>
        <a:p>
          <a:endParaRPr lang="en-US"/>
        </a:p>
      </dgm:t>
    </dgm:pt>
    <dgm:pt modelId="{82A650BF-9171-4B97-8572-6EE212C2ACE9}">
      <dgm:prSet/>
      <dgm:spPr/>
      <dgm:t>
        <a:bodyPr/>
        <a:lstStyle/>
        <a:p>
          <a:pPr>
            <a:lnSpc>
              <a:spcPct val="100000"/>
            </a:lnSpc>
          </a:pPr>
          <a:r>
            <a:rPr lang="en-US"/>
            <a:t>Menu</a:t>
          </a:r>
        </a:p>
      </dgm:t>
    </dgm:pt>
    <dgm:pt modelId="{5F2F4CB5-47E6-4F04-9968-D343CA5315D0}" type="parTrans" cxnId="{08B36B99-F1E7-4638-9AC8-0405874E102D}">
      <dgm:prSet/>
      <dgm:spPr/>
      <dgm:t>
        <a:bodyPr/>
        <a:lstStyle/>
        <a:p>
          <a:endParaRPr lang="en-US"/>
        </a:p>
      </dgm:t>
    </dgm:pt>
    <dgm:pt modelId="{D4FD7C58-9BD4-4B89-8444-4CB2D60DFF01}" type="sibTrans" cxnId="{08B36B99-F1E7-4638-9AC8-0405874E102D}">
      <dgm:prSet/>
      <dgm:spPr/>
      <dgm:t>
        <a:bodyPr/>
        <a:lstStyle/>
        <a:p>
          <a:endParaRPr lang="en-US"/>
        </a:p>
      </dgm:t>
    </dgm:pt>
    <dgm:pt modelId="{2E08749C-431A-4C6F-81E9-E70265224AEB}">
      <dgm:prSet/>
      <dgm:spPr/>
      <dgm:t>
        <a:bodyPr/>
        <a:lstStyle/>
        <a:p>
          <a:pPr>
            <a:lnSpc>
              <a:spcPct val="100000"/>
            </a:lnSpc>
          </a:pPr>
          <a:r>
            <a:rPr lang="en-US"/>
            <a:t>Offer vs. Serve</a:t>
          </a:r>
        </a:p>
      </dgm:t>
    </dgm:pt>
    <dgm:pt modelId="{7CBCB635-0CB1-4F57-9ED9-0107EB20C248}" type="parTrans" cxnId="{84102CFA-AA02-4B4E-8CD4-3D0E30F81C9C}">
      <dgm:prSet/>
      <dgm:spPr/>
      <dgm:t>
        <a:bodyPr/>
        <a:lstStyle/>
        <a:p>
          <a:endParaRPr lang="en-US"/>
        </a:p>
      </dgm:t>
    </dgm:pt>
    <dgm:pt modelId="{63583328-AAF8-4264-B0FE-45FC4EF93019}" type="sibTrans" cxnId="{84102CFA-AA02-4B4E-8CD4-3D0E30F81C9C}">
      <dgm:prSet/>
      <dgm:spPr/>
      <dgm:t>
        <a:bodyPr/>
        <a:lstStyle/>
        <a:p>
          <a:endParaRPr lang="en-US"/>
        </a:p>
      </dgm:t>
    </dgm:pt>
    <dgm:pt modelId="{2886E22C-47F1-4DB4-9001-16AC14DB1842}">
      <dgm:prSet/>
      <dgm:spPr/>
      <dgm:t>
        <a:bodyPr/>
        <a:lstStyle/>
        <a:p>
          <a:pPr>
            <a:lnSpc>
              <a:spcPct val="100000"/>
            </a:lnSpc>
          </a:pPr>
          <a:r>
            <a:rPr lang="en-US"/>
            <a:t>Food Scraps</a:t>
          </a:r>
        </a:p>
        <a:p>
          <a:pPr>
            <a:lnSpc>
              <a:spcPct val="100000"/>
            </a:lnSpc>
          </a:pPr>
          <a:r>
            <a:rPr lang="en-US"/>
            <a:t>Pre-consumer Food Rescue</a:t>
          </a:r>
        </a:p>
        <a:p>
          <a:pPr>
            <a:lnSpc>
              <a:spcPct val="100000"/>
            </a:lnSpc>
          </a:pPr>
          <a:r>
            <a:rPr lang="en-US"/>
            <a:t>Food Service Ware</a:t>
          </a:r>
        </a:p>
      </dgm:t>
    </dgm:pt>
    <dgm:pt modelId="{C8FD3A09-532B-4892-BBA4-5FB07DAC3219}" type="parTrans" cxnId="{B3239036-7093-4F27-830A-B0D7259A2B91}">
      <dgm:prSet/>
      <dgm:spPr/>
      <dgm:t>
        <a:bodyPr/>
        <a:lstStyle/>
        <a:p>
          <a:endParaRPr lang="en-US"/>
        </a:p>
      </dgm:t>
    </dgm:pt>
    <dgm:pt modelId="{7AA6F538-B171-48B3-851D-DFC8512AD063}" type="sibTrans" cxnId="{B3239036-7093-4F27-830A-B0D7259A2B91}">
      <dgm:prSet/>
      <dgm:spPr/>
      <dgm:t>
        <a:bodyPr/>
        <a:lstStyle/>
        <a:p>
          <a:endParaRPr lang="en-US"/>
        </a:p>
      </dgm:t>
    </dgm:pt>
    <dgm:pt modelId="{5BA77265-E4BE-43ED-8EB2-D9E7231FF1DF}">
      <dgm:prSet/>
      <dgm:spPr/>
      <dgm:t>
        <a:bodyPr/>
        <a:lstStyle/>
        <a:p>
          <a:pPr>
            <a:lnSpc>
              <a:spcPct val="100000"/>
            </a:lnSpc>
            <a:defRPr b="1"/>
          </a:pPr>
          <a:r>
            <a:rPr lang="en-US" dirty="0"/>
            <a:t>Cafeteria </a:t>
          </a:r>
        </a:p>
      </dgm:t>
    </dgm:pt>
    <dgm:pt modelId="{3CD0A03E-96D7-4C0E-98E2-DE10A7FB0870}" type="parTrans" cxnId="{F9F25B25-BE96-408E-B96B-C9626F8527D1}">
      <dgm:prSet/>
      <dgm:spPr/>
      <dgm:t>
        <a:bodyPr/>
        <a:lstStyle/>
        <a:p>
          <a:endParaRPr lang="en-US"/>
        </a:p>
      </dgm:t>
    </dgm:pt>
    <dgm:pt modelId="{A6ED4C5F-C995-4C1F-88EE-F742C411BB51}" type="sibTrans" cxnId="{F9F25B25-BE96-408E-B96B-C9626F8527D1}">
      <dgm:prSet/>
      <dgm:spPr/>
      <dgm:t>
        <a:bodyPr/>
        <a:lstStyle/>
        <a:p>
          <a:endParaRPr lang="en-US"/>
        </a:p>
      </dgm:t>
    </dgm:pt>
    <dgm:pt modelId="{C4DD734F-761E-4A1B-AEEB-0A576771476C}">
      <dgm:prSet/>
      <dgm:spPr/>
      <dgm:t>
        <a:bodyPr/>
        <a:lstStyle/>
        <a:p>
          <a:pPr>
            <a:lnSpc>
              <a:spcPct val="100000"/>
            </a:lnSpc>
          </a:pPr>
          <a:r>
            <a:rPr lang="en-US"/>
            <a:t>Post-consumer Food Rescue</a:t>
          </a:r>
        </a:p>
      </dgm:t>
    </dgm:pt>
    <dgm:pt modelId="{C55F599B-5C89-4B73-8882-8FE117F26EC9}" type="parTrans" cxnId="{4C8E3B49-892D-4F3F-AB9F-D21A81919306}">
      <dgm:prSet/>
      <dgm:spPr/>
      <dgm:t>
        <a:bodyPr/>
        <a:lstStyle/>
        <a:p>
          <a:endParaRPr lang="en-US"/>
        </a:p>
      </dgm:t>
    </dgm:pt>
    <dgm:pt modelId="{CA2327F8-06AF-449B-8542-BA8E89BDD3DC}" type="sibTrans" cxnId="{4C8E3B49-892D-4F3F-AB9F-D21A81919306}">
      <dgm:prSet/>
      <dgm:spPr/>
      <dgm:t>
        <a:bodyPr/>
        <a:lstStyle/>
        <a:p>
          <a:endParaRPr lang="en-US"/>
        </a:p>
      </dgm:t>
    </dgm:pt>
    <dgm:pt modelId="{3415854C-ACE7-4B94-8108-1ED1668CCD19}">
      <dgm:prSet/>
      <dgm:spPr/>
      <dgm:t>
        <a:bodyPr/>
        <a:lstStyle/>
        <a:p>
          <a:pPr>
            <a:lnSpc>
              <a:spcPct val="100000"/>
            </a:lnSpc>
          </a:pPr>
          <a:r>
            <a:rPr lang="en-US"/>
            <a:t>Waste sorting</a:t>
          </a:r>
        </a:p>
      </dgm:t>
    </dgm:pt>
    <dgm:pt modelId="{9F264D19-E76C-46D1-B1A9-AA6345F8E9C4}" type="parTrans" cxnId="{F2ACE3A5-13DC-43E1-9987-9C2AF75FC061}">
      <dgm:prSet/>
      <dgm:spPr/>
      <dgm:t>
        <a:bodyPr/>
        <a:lstStyle/>
        <a:p>
          <a:endParaRPr lang="en-US"/>
        </a:p>
      </dgm:t>
    </dgm:pt>
    <dgm:pt modelId="{78790A92-0B0A-4B20-8E60-988CF105EC93}" type="sibTrans" cxnId="{F2ACE3A5-13DC-43E1-9987-9C2AF75FC061}">
      <dgm:prSet/>
      <dgm:spPr/>
      <dgm:t>
        <a:bodyPr/>
        <a:lstStyle/>
        <a:p>
          <a:endParaRPr lang="en-US"/>
        </a:p>
      </dgm:t>
    </dgm:pt>
    <dgm:pt modelId="{762BA318-2C53-45E5-8F04-E4D4CB900BAA}" type="pres">
      <dgm:prSet presAssocID="{B28466A9-84F4-444E-8C95-6758123CE254}" presName="root" presStyleCnt="0">
        <dgm:presLayoutVars>
          <dgm:dir/>
          <dgm:resizeHandles val="exact"/>
        </dgm:presLayoutVars>
      </dgm:prSet>
      <dgm:spPr/>
    </dgm:pt>
    <dgm:pt modelId="{E9325157-5980-4E07-AC56-06F673066CCE}" type="pres">
      <dgm:prSet presAssocID="{69DB44E9-D8F6-443E-BB43-419BE2248664}" presName="compNode" presStyleCnt="0"/>
      <dgm:spPr/>
    </dgm:pt>
    <dgm:pt modelId="{A7FCE066-6AB4-402F-9D36-34BE800F7C9F}" type="pres">
      <dgm:prSet presAssocID="{69DB44E9-D8F6-443E-BB43-419BE2248664}" presName="iconRect" presStyleLbl="node1" presStyleIdx="0" presStyleCnt="2" custLinFactNeighborX="274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f"/>
        </a:ext>
      </dgm:extLst>
    </dgm:pt>
    <dgm:pt modelId="{FE5C9FDE-0505-47E9-A488-F86DD56038C1}" type="pres">
      <dgm:prSet presAssocID="{69DB44E9-D8F6-443E-BB43-419BE2248664}" presName="iconSpace" presStyleCnt="0"/>
      <dgm:spPr/>
    </dgm:pt>
    <dgm:pt modelId="{89364149-38DE-44FC-976E-160A06D39AA4}" type="pres">
      <dgm:prSet presAssocID="{69DB44E9-D8F6-443E-BB43-419BE2248664}" presName="parTx" presStyleLbl="revTx" presStyleIdx="0" presStyleCnt="4">
        <dgm:presLayoutVars>
          <dgm:chMax val="0"/>
          <dgm:chPref val="0"/>
        </dgm:presLayoutVars>
      </dgm:prSet>
      <dgm:spPr/>
    </dgm:pt>
    <dgm:pt modelId="{68A46FDE-9813-4FBF-BD77-8B0FD247EB87}" type="pres">
      <dgm:prSet presAssocID="{69DB44E9-D8F6-443E-BB43-419BE2248664}" presName="txSpace" presStyleCnt="0"/>
      <dgm:spPr/>
    </dgm:pt>
    <dgm:pt modelId="{EA579D65-D8E9-4727-987E-7BA8B9FBF4EE}" type="pres">
      <dgm:prSet presAssocID="{69DB44E9-D8F6-443E-BB43-419BE2248664}" presName="desTx" presStyleLbl="revTx" presStyleIdx="1" presStyleCnt="4">
        <dgm:presLayoutVars/>
      </dgm:prSet>
      <dgm:spPr/>
    </dgm:pt>
    <dgm:pt modelId="{B4E82348-BD1D-4972-B652-56F1CAB3097B}" type="pres">
      <dgm:prSet presAssocID="{F9BADD03-1B01-4763-83EF-37B4414AECD2}" presName="sibTrans" presStyleCnt="0"/>
      <dgm:spPr/>
    </dgm:pt>
    <dgm:pt modelId="{1CBC176D-DDCA-4447-BAEE-2355E80EE084}" type="pres">
      <dgm:prSet presAssocID="{5BA77265-E4BE-43ED-8EB2-D9E7231FF1DF}" presName="compNode" presStyleCnt="0"/>
      <dgm:spPr/>
    </dgm:pt>
    <dgm:pt modelId="{957423AA-D483-42D3-9DB0-1E4ACA3F1FED}" type="pres">
      <dgm:prSet presAssocID="{5BA77265-E4BE-43ED-8EB2-D9E7231FF1DF}"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Eating"/>
        </a:ext>
      </dgm:extLst>
    </dgm:pt>
    <dgm:pt modelId="{F202BE4A-C474-4C54-A593-441E84ADEAAF}" type="pres">
      <dgm:prSet presAssocID="{5BA77265-E4BE-43ED-8EB2-D9E7231FF1DF}" presName="iconSpace" presStyleCnt="0"/>
      <dgm:spPr/>
    </dgm:pt>
    <dgm:pt modelId="{0EE6EB67-B3F1-4BE2-A834-DF2E0EE18456}" type="pres">
      <dgm:prSet presAssocID="{5BA77265-E4BE-43ED-8EB2-D9E7231FF1DF}" presName="parTx" presStyleLbl="revTx" presStyleIdx="2" presStyleCnt="4">
        <dgm:presLayoutVars>
          <dgm:chMax val="0"/>
          <dgm:chPref val="0"/>
        </dgm:presLayoutVars>
      </dgm:prSet>
      <dgm:spPr/>
    </dgm:pt>
    <dgm:pt modelId="{9ACFA02E-43C8-4042-BA32-38C5FFA227DC}" type="pres">
      <dgm:prSet presAssocID="{5BA77265-E4BE-43ED-8EB2-D9E7231FF1DF}" presName="txSpace" presStyleCnt="0"/>
      <dgm:spPr/>
    </dgm:pt>
    <dgm:pt modelId="{B36F2CCC-A1F8-433E-9491-0E08E3F1D1FC}" type="pres">
      <dgm:prSet presAssocID="{5BA77265-E4BE-43ED-8EB2-D9E7231FF1DF}" presName="desTx" presStyleLbl="revTx" presStyleIdx="3" presStyleCnt="4">
        <dgm:presLayoutVars/>
      </dgm:prSet>
      <dgm:spPr/>
    </dgm:pt>
  </dgm:ptLst>
  <dgm:cxnLst>
    <dgm:cxn modelId="{B9BB2912-1666-496A-A85E-A3B452BBBF15}" type="presOf" srcId="{82A650BF-9171-4B97-8572-6EE212C2ACE9}" destId="{EA579D65-D8E9-4727-987E-7BA8B9FBF4EE}" srcOrd="0" destOrd="0" presId="urn:microsoft.com/office/officeart/2018/5/layout/CenteredIconLabelDescriptionList"/>
    <dgm:cxn modelId="{96192316-38E7-42CC-AA43-A640C396E7AC}" type="presOf" srcId="{C4DD734F-761E-4A1B-AEEB-0A576771476C}" destId="{B36F2CCC-A1F8-433E-9491-0E08E3F1D1FC}" srcOrd="0" destOrd="0" presId="urn:microsoft.com/office/officeart/2018/5/layout/CenteredIconLabelDescriptionList"/>
    <dgm:cxn modelId="{305F5220-93EE-463D-A164-2135588D7BAC}" srcId="{B28466A9-84F4-444E-8C95-6758123CE254}" destId="{69DB44E9-D8F6-443E-BB43-419BE2248664}" srcOrd="0" destOrd="0" parTransId="{48F49E93-BD28-427A-915F-FAF016A5897D}" sibTransId="{F9BADD03-1B01-4763-83EF-37B4414AECD2}"/>
    <dgm:cxn modelId="{F9F25B25-BE96-408E-B96B-C9626F8527D1}" srcId="{B28466A9-84F4-444E-8C95-6758123CE254}" destId="{5BA77265-E4BE-43ED-8EB2-D9E7231FF1DF}" srcOrd="1" destOrd="0" parTransId="{3CD0A03E-96D7-4C0E-98E2-DE10A7FB0870}" sibTransId="{A6ED4C5F-C995-4C1F-88EE-F742C411BB51}"/>
    <dgm:cxn modelId="{B3239036-7093-4F27-830A-B0D7259A2B91}" srcId="{69DB44E9-D8F6-443E-BB43-419BE2248664}" destId="{2886E22C-47F1-4DB4-9001-16AC14DB1842}" srcOrd="2" destOrd="0" parTransId="{C8FD3A09-532B-4892-BBA4-5FB07DAC3219}" sibTransId="{7AA6F538-B171-48B3-851D-DFC8512AD063}"/>
    <dgm:cxn modelId="{4C8E3B49-892D-4F3F-AB9F-D21A81919306}" srcId="{5BA77265-E4BE-43ED-8EB2-D9E7231FF1DF}" destId="{C4DD734F-761E-4A1B-AEEB-0A576771476C}" srcOrd="0" destOrd="0" parTransId="{C55F599B-5C89-4B73-8882-8FE117F26EC9}" sibTransId="{CA2327F8-06AF-449B-8542-BA8E89BDD3DC}"/>
    <dgm:cxn modelId="{9335BF69-3913-4BB3-89A3-1FC6958DB89B}" type="presOf" srcId="{3415854C-ACE7-4B94-8108-1ED1668CCD19}" destId="{B36F2CCC-A1F8-433E-9491-0E08E3F1D1FC}" srcOrd="0" destOrd="1" presId="urn:microsoft.com/office/officeart/2018/5/layout/CenteredIconLabelDescriptionList"/>
    <dgm:cxn modelId="{2098A951-3DAA-4ECB-9BD8-99853F972530}" type="presOf" srcId="{69DB44E9-D8F6-443E-BB43-419BE2248664}" destId="{89364149-38DE-44FC-976E-160A06D39AA4}" srcOrd="0" destOrd="0" presId="urn:microsoft.com/office/officeart/2018/5/layout/CenteredIconLabelDescriptionList"/>
    <dgm:cxn modelId="{9C644C78-459C-4CA8-8EDD-C9592635E1FA}" type="presOf" srcId="{B28466A9-84F4-444E-8C95-6758123CE254}" destId="{762BA318-2C53-45E5-8F04-E4D4CB900BAA}" srcOrd="0" destOrd="0" presId="urn:microsoft.com/office/officeart/2018/5/layout/CenteredIconLabelDescriptionList"/>
    <dgm:cxn modelId="{08B36B99-F1E7-4638-9AC8-0405874E102D}" srcId="{69DB44E9-D8F6-443E-BB43-419BE2248664}" destId="{82A650BF-9171-4B97-8572-6EE212C2ACE9}" srcOrd="0" destOrd="0" parTransId="{5F2F4CB5-47E6-4F04-9968-D343CA5315D0}" sibTransId="{D4FD7C58-9BD4-4B89-8444-4CB2D60DFF01}"/>
    <dgm:cxn modelId="{FF2E88A1-266E-4431-96CE-044D7BAE79B7}" type="presOf" srcId="{2886E22C-47F1-4DB4-9001-16AC14DB1842}" destId="{EA579D65-D8E9-4727-987E-7BA8B9FBF4EE}" srcOrd="0" destOrd="2" presId="urn:microsoft.com/office/officeart/2018/5/layout/CenteredIconLabelDescriptionList"/>
    <dgm:cxn modelId="{F2ACE3A5-13DC-43E1-9987-9C2AF75FC061}" srcId="{5BA77265-E4BE-43ED-8EB2-D9E7231FF1DF}" destId="{3415854C-ACE7-4B94-8108-1ED1668CCD19}" srcOrd="1" destOrd="0" parTransId="{9F264D19-E76C-46D1-B1A9-AA6345F8E9C4}" sibTransId="{78790A92-0B0A-4B20-8E60-988CF105EC93}"/>
    <dgm:cxn modelId="{06FF0CA9-EF0D-49A2-86A4-9B1F5DE26D68}" type="presOf" srcId="{2E08749C-431A-4C6F-81E9-E70265224AEB}" destId="{EA579D65-D8E9-4727-987E-7BA8B9FBF4EE}" srcOrd="0" destOrd="1" presId="urn:microsoft.com/office/officeart/2018/5/layout/CenteredIconLabelDescriptionList"/>
    <dgm:cxn modelId="{9CA395AE-3279-454D-B6A6-C668C0EDCEF2}" type="presOf" srcId="{5BA77265-E4BE-43ED-8EB2-D9E7231FF1DF}" destId="{0EE6EB67-B3F1-4BE2-A834-DF2E0EE18456}" srcOrd="0" destOrd="0" presId="urn:microsoft.com/office/officeart/2018/5/layout/CenteredIconLabelDescriptionList"/>
    <dgm:cxn modelId="{84102CFA-AA02-4B4E-8CD4-3D0E30F81C9C}" srcId="{69DB44E9-D8F6-443E-BB43-419BE2248664}" destId="{2E08749C-431A-4C6F-81E9-E70265224AEB}" srcOrd="1" destOrd="0" parTransId="{7CBCB635-0CB1-4F57-9ED9-0107EB20C248}" sibTransId="{63583328-AAF8-4264-B0FE-45FC4EF93019}"/>
    <dgm:cxn modelId="{A0087571-9156-4887-9B9D-916AAEA55919}" type="presParOf" srcId="{762BA318-2C53-45E5-8F04-E4D4CB900BAA}" destId="{E9325157-5980-4E07-AC56-06F673066CCE}" srcOrd="0" destOrd="0" presId="urn:microsoft.com/office/officeart/2018/5/layout/CenteredIconLabelDescriptionList"/>
    <dgm:cxn modelId="{01200A14-CDD4-4A9C-AAE0-90FFEB2E7CC8}" type="presParOf" srcId="{E9325157-5980-4E07-AC56-06F673066CCE}" destId="{A7FCE066-6AB4-402F-9D36-34BE800F7C9F}" srcOrd="0" destOrd="0" presId="urn:microsoft.com/office/officeart/2018/5/layout/CenteredIconLabelDescriptionList"/>
    <dgm:cxn modelId="{EE64D1B1-1FDD-4AB6-8285-7D271578122E}" type="presParOf" srcId="{E9325157-5980-4E07-AC56-06F673066CCE}" destId="{FE5C9FDE-0505-47E9-A488-F86DD56038C1}" srcOrd="1" destOrd="0" presId="urn:microsoft.com/office/officeart/2018/5/layout/CenteredIconLabelDescriptionList"/>
    <dgm:cxn modelId="{DB030F1A-1CEB-4427-BC86-9A565CBF33C3}" type="presParOf" srcId="{E9325157-5980-4E07-AC56-06F673066CCE}" destId="{89364149-38DE-44FC-976E-160A06D39AA4}" srcOrd="2" destOrd="0" presId="urn:microsoft.com/office/officeart/2018/5/layout/CenteredIconLabelDescriptionList"/>
    <dgm:cxn modelId="{CCD869E4-FAD6-409E-AFEC-BF6AE106B0FF}" type="presParOf" srcId="{E9325157-5980-4E07-AC56-06F673066CCE}" destId="{68A46FDE-9813-4FBF-BD77-8B0FD247EB87}" srcOrd="3" destOrd="0" presId="urn:microsoft.com/office/officeart/2018/5/layout/CenteredIconLabelDescriptionList"/>
    <dgm:cxn modelId="{E46C307A-035D-4553-A73E-19268AFB238A}" type="presParOf" srcId="{E9325157-5980-4E07-AC56-06F673066CCE}" destId="{EA579D65-D8E9-4727-987E-7BA8B9FBF4EE}" srcOrd="4" destOrd="0" presId="urn:microsoft.com/office/officeart/2018/5/layout/CenteredIconLabelDescriptionList"/>
    <dgm:cxn modelId="{AA7C9705-805C-4417-8BF3-62B8CC0F9DBD}" type="presParOf" srcId="{762BA318-2C53-45E5-8F04-E4D4CB900BAA}" destId="{B4E82348-BD1D-4972-B652-56F1CAB3097B}" srcOrd="1" destOrd="0" presId="urn:microsoft.com/office/officeart/2018/5/layout/CenteredIconLabelDescriptionList"/>
    <dgm:cxn modelId="{F155D4F3-6017-410D-B4DB-3BC1DC47AA47}" type="presParOf" srcId="{762BA318-2C53-45E5-8F04-E4D4CB900BAA}" destId="{1CBC176D-DDCA-4447-BAEE-2355E80EE084}" srcOrd="2" destOrd="0" presId="urn:microsoft.com/office/officeart/2018/5/layout/CenteredIconLabelDescriptionList"/>
    <dgm:cxn modelId="{E2AF12E6-8104-45B0-948A-37BEB52581E2}" type="presParOf" srcId="{1CBC176D-DDCA-4447-BAEE-2355E80EE084}" destId="{957423AA-D483-42D3-9DB0-1E4ACA3F1FED}" srcOrd="0" destOrd="0" presId="urn:microsoft.com/office/officeart/2018/5/layout/CenteredIconLabelDescriptionList"/>
    <dgm:cxn modelId="{1A72C45B-ED78-48BA-B2F6-F67318325887}" type="presParOf" srcId="{1CBC176D-DDCA-4447-BAEE-2355E80EE084}" destId="{F202BE4A-C474-4C54-A593-441E84ADEAAF}" srcOrd="1" destOrd="0" presId="urn:microsoft.com/office/officeart/2018/5/layout/CenteredIconLabelDescriptionList"/>
    <dgm:cxn modelId="{81AC3B33-92B3-4515-9C26-D5C17BDDC9FD}" type="presParOf" srcId="{1CBC176D-DDCA-4447-BAEE-2355E80EE084}" destId="{0EE6EB67-B3F1-4BE2-A834-DF2E0EE18456}" srcOrd="2" destOrd="0" presId="urn:microsoft.com/office/officeart/2018/5/layout/CenteredIconLabelDescriptionList"/>
    <dgm:cxn modelId="{1934FF64-2232-40BC-85F3-D6F812AD360F}" type="presParOf" srcId="{1CBC176D-DDCA-4447-BAEE-2355E80EE084}" destId="{9ACFA02E-43C8-4042-BA32-38C5FFA227DC}" srcOrd="3" destOrd="0" presId="urn:microsoft.com/office/officeart/2018/5/layout/CenteredIconLabelDescriptionList"/>
    <dgm:cxn modelId="{606A0E46-D580-4C7A-93DE-1B50BD47E035}" type="presParOf" srcId="{1CBC176D-DDCA-4447-BAEE-2355E80EE084}" destId="{B36F2CCC-A1F8-433E-9491-0E08E3F1D1F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9EB5C-8208-4253-BD4C-8A81F9C031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07225D-5933-4C5F-9CBF-8DED958542D8}">
      <dgm:prSet/>
      <dgm:spPr/>
      <dgm:t>
        <a:bodyPr/>
        <a:lstStyle/>
        <a:p>
          <a:r>
            <a:rPr lang="en-US" dirty="0"/>
            <a:t>Request for Proposal (RFP)/Contract </a:t>
          </a:r>
        </a:p>
      </dgm:t>
    </dgm:pt>
    <dgm:pt modelId="{241D3C3B-B23B-424F-A38A-B118F7E9336A}" type="parTrans" cxnId="{B3FECEFB-A888-4BAF-9803-97AD9D0B7A81}">
      <dgm:prSet/>
      <dgm:spPr/>
      <dgm:t>
        <a:bodyPr/>
        <a:lstStyle/>
        <a:p>
          <a:endParaRPr lang="en-US"/>
        </a:p>
      </dgm:t>
    </dgm:pt>
    <dgm:pt modelId="{1CA9B3F9-B5E1-4995-8C51-B9A4EF1D2E94}" type="sibTrans" cxnId="{B3FECEFB-A888-4BAF-9803-97AD9D0B7A81}">
      <dgm:prSet/>
      <dgm:spPr/>
      <dgm:t>
        <a:bodyPr/>
        <a:lstStyle/>
        <a:p>
          <a:endParaRPr lang="en-US"/>
        </a:p>
      </dgm:t>
    </dgm:pt>
    <dgm:pt modelId="{0F1F97DB-FCA3-42FF-A7AC-9FBC45BADE53}">
      <dgm:prSet/>
      <dgm:spPr/>
      <dgm:t>
        <a:bodyPr/>
        <a:lstStyle/>
        <a:p>
          <a:r>
            <a:rPr lang="en-US" dirty="0"/>
            <a:t>Embed clear sustainability requirements</a:t>
          </a:r>
        </a:p>
      </dgm:t>
    </dgm:pt>
    <dgm:pt modelId="{2BADC4CC-E93B-4482-A799-FB5300658C48}" type="parTrans" cxnId="{89C8515F-FD8F-430F-BE3A-DACEFF78C309}">
      <dgm:prSet/>
      <dgm:spPr/>
      <dgm:t>
        <a:bodyPr/>
        <a:lstStyle/>
        <a:p>
          <a:endParaRPr lang="en-US"/>
        </a:p>
      </dgm:t>
    </dgm:pt>
    <dgm:pt modelId="{16559093-461B-46EC-BE6B-869A42AEEF7C}" type="sibTrans" cxnId="{89C8515F-FD8F-430F-BE3A-DACEFF78C309}">
      <dgm:prSet/>
      <dgm:spPr/>
      <dgm:t>
        <a:bodyPr/>
        <a:lstStyle/>
        <a:p>
          <a:endParaRPr lang="en-US"/>
        </a:p>
      </dgm:t>
    </dgm:pt>
    <dgm:pt modelId="{822396DF-0254-420F-8A4C-F1341A31D8B8}">
      <dgm:prSet/>
      <dgm:spPr/>
      <dgm:t>
        <a:bodyPr/>
        <a:lstStyle/>
        <a:p>
          <a:r>
            <a:rPr lang="en-US" dirty="0"/>
            <a:t>Internally run systems less dependent on volunteers</a:t>
          </a:r>
        </a:p>
      </dgm:t>
    </dgm:pt>
    <dgm:pt modelId="{2B02CC55-9392-48B7-8ED2-9A6CAB2D994E}" type="parTrans" cxnId="{0EE8B76F-797F-4D27-BBFF-9D9DE82D0C22}">
      <dgm:prSet/>
      <dgm:spPr/>
      <dgm:t>
        <a:bodyPr/>
        <a:lstStyle/>
        <a:p>
          <a:endParaRPr lang="en-US"/>
        </a:p>
      </dgm:t>
    </dgm:pt>
    <dgm:pt modelId="{BB952C07-8F5E-462C-974F-02D329ECEBED}" type="sibTrans" cxnId="{0EE8B76F-797F-4D27-BBFF-9D9DE82D0C22}">
      <dgm:prSet/>
      <dgm:spPr/>
      <dgm:t>
        <a:bodyPr/>
        <a:lstStyle/>
        <a:p>
          <a:endParaRPr lang="en-US"/>
        </a:p>
      </dgm:t>
    </dgm:pt>
    <dgm:pt modelId="{7BC021E6-104B-4E2C-8DD6-47AE214F4B21}">
      <dgm:prSet/>
      <dgm:spPr/>
      <dgm:t>
        <a:bodyPr/>
        <a:lstStyle/>
        <a:p>
          <a:r>
            <a:rPr lang="en-US" dirty="0"/>
            <a:t>Standard Operating Procedures (SOPs) </a:t>
          </a:r>
        </a:p>
      </dgm:t>
    </dgm:pt>
    <dgm:pt modelId="{5DFAB154-81C3-40E2-A34A-76C4BBBAD4FF}" type="parTrans" cxnId="{5D0DC9B4-5E30-4C88-8594-08D97E2F5FB9}">
      <dgm:prSet/>
      <dgm:spPr/>
      <dgm:t>
        <a:bodyPr/>
        <a:lstStyle/>
        <a:p>
          <a:endParaRPr lang="en-US"/>
        </a:p>
      </dgm:t>
    </dgm:pt>
    <dgm:pt modelId="{3EA0A252-A414-4646-A4FC-B1CA2B5120C8}" type="sibTrans" cxnId="{5D0DC9B4-5E30-4C88-8594-08D97E2F5FB9}">
      <dgm:prSet/>
      <dgm:spPr/>
      <dgm:t>
        <a:bodyPr/>
        <a:lstStyle/>
        <a:p>
          <a:endParaRPr lang="en-US"/>
        </a:p>
      </dgm:t>
    </dgm:pt>
    <dgm:pt modelId="{E90C5817-9EA3-474A-BA86-D82FDE5739BE}">
      <dgm:prSet/>
      <dgm:spPr/>
      <dgm:t>
        <a:bodyPr/>
        <a:lstStyle/>
        <a:p>
          <a:r>
            <a:rPr lang="en-US" dirty="0"/>
            <a:t>Formalize processes</a:t>
          </a:r>
        </a:p>
      </dgm:t>
    </dgm:pt>
    <dgm:pt modelId="{9BDCFDF3-F8B3-4DAB-A8CF-BA5F9EBAC9BB}" type="parTrans" cxnId="{1CD92D73-5BE8-40AD-AA12-66B6A06E40EB}">
      <dgm:prSet/>
      <dgm:spPr/>
      <dgm:t>
        <a:bodyPr/>
        <a:lstStyle/>
        <a:p>
          <a:endParaRPr lang="en-US"/>
        </a:p>
      </dgm:t>
    </dgm:pt>
    <dgm:pt modelId="{65FC096D-CC4F-4601-B2BF-71C34D1DA1E8}" type="sibTrans" cxnId="{1CD92D73-5BE8-40AD-AA12-66B6A06E40EB}">
      <dgm:prSet/>
      <dgm:spPr/>
      <dgm:t>
        <a:bodyPr/>
        <a:lstStyle/>
        <a:p>
          <a:endParaRPr lang="en-US"/>
        </a:p>
      </dgm:t>
    </dgm:pt>
    <dgm:pt modelId="{3B702109-9281-4F6B-9A64-3F134B18D0CD}">
      <dgm:prSet/>
      <dgm:spPr/>
      <dgm:t>
        <a:bodyPr/>
        <a:lstStyle/>
        <a:p>
          <a:r>
            <a:rPr lang="en-US" dirty="0"/>
            <a:t>Clear steps, all stakeholders agree and sign</a:t>
          </a:r>
        </a:p>
      </dgm:t>
    </dgm:pt>
    <dgm:pt modelId="{2C7D80DB-DDC5-46CD-8645-577BF49CF8E9}" type="parTrans" cxnId="{F21FA5F5-4ECA-46D4-B0C9-89634582EC3E}">
      <dgm:prSet/>
      <dgm:spPr/>
      <dgm:t>
        <a:bodyPr/>
        <a:lstStyle/>
        <a:p>
          <a:endParaRPr lang="en-US"/>
        </a:p>
      </dgm:t>
    </dgm:pt>
    <dgm:pt modelId="{AA4D354E-3816-4D2B-B27B-139B85CAC8AD}" type="sibTrans" cxnId="{F21FA5F5-4ECA-46D4-B0C9-89634582EC3E}">
      <dgm:prSet/>
      <dgm:spPr/>
      <dgm:t>
        <a:bodyPr/>
        <a:lstStyle/>
        <a:p>
          <a:endParaRPr lang="en-US"/>
        </a:p>
      </dgm:t>
    </dgm:pt>
    <dgm:pt modelId="{46854599-B368-4271-B3F7-59CF2F9E4597}">
      <dgm:prSet/>
      <dgm:spPr/>
      <dgm:t>
        <a:bodyPr/>
        <a:lstStyle/>
        <a:p>
          <a:r>
            <a:rPr lang="en-US" dirty="0"/>
            <a:t>Creates programs with “staying power”</a:t>
          </a:r>
          <a:br>
            <a:rPr lang="en-US" dirty="0"/>
          </a:br>
          <a:r>
            <a:rPr lang="en-US" dirty="0"/>
            <a:t> </a:t>
          </a:r>
        </a:p>
      </dgm:t>
    </dgm:pt>
    <dgm:pt modelId="{BB6AB58A-137E-43F5-910E-E1E09A0C54DD}" type="parTrans" cxnId="{9FAFD93E-BE89-42E2-8144-4E607AE9C9B2}">
      <dgm:prSet/>
      <dgm:spPr/>
      <dgm:t>
        <a:bodyPr/>
        <a:lstStyle/>
        <a:p>
          <a:endParaRPr lang="en-US"/>
        </a:p>
      </dgm:t>
    </dgm:pt>
    <dgm:pt modelId="{E1DC5166-2FAF-4C67-856F-8D17AB522DA2}" type="sibTrans" cxnId="{9FAFD93E-BE89-42E2-8144-4E607AE9C9B2}">
      <dgm:prSet/>
      <dgm:spPr/>
      <dgm:t>
        <a:bodyPr/>
        <a:lstStyle/>
        <a:p>
          <a:endParaRPr lang="en-US"/>
        </a:p>
      </dgm:t>
    </dgm:pt>
    <dgm:pt modelId="{3CB87325-DA17-4C88-A2A8-8801CF79FC03}">
      <dgm:prSet/>
      <dgm:spPr/>
      <dgm:t>
        <a:bodyPr/>
        <a:lstStyle/>
        <a:p>
          <a:r>
            <a:rPr lang="en-US" dirty="0"/>
            <a:t>Vendors know expectations </a:t>
          </a:r>
        </a:p>
      </dgm:t>
    </dgm:pt>
    <dgm:pt modelId="{F470BA75-5210-4254-977A-F8962A196646}" type="parTrans" cxnId="{3AD6E922-52B7-4EDE-9481-D5E581199C94}">
      <dgm:prSet/>
      <dgm:spPr/>
      <dgm:t>
        <a:bodyPr/>
        <a:lstStyle/>
        <a:p>
          <a:endParaRPr lang="en-US"/>
        </a:p>
      </dgm:t>
    </dgm:pt>
    <dgm:pt modelId="{08CCC383-1D0C-4468-8584-5BE2246F83CE}" type="sibTrans" cxnId="{3AD6E922-52B7-4EDE-9481-D5E581199C94}">
      <dgm:prSet/>
      <dgm:spPr/>
      <dgm:t>
        <a:bodyPr/>
        <a:lstStyle/>
        <a:p>
          <a:endParaRPr lang="en-US"/>
        </a:p>
      </dgm:t>
    </dgm:pt>
    <dgm:pt modelId="{97F44D0E-B76A-BB49-A504-C8955D203370}" type="pres">
      <dgm:prSet presAssocID="{84F9EB5C-8208-4253-BD4C-8A81F9C0310A}" presName="linear" presStyleCnt="0">
        <dgm:presLayoutVars>
          <dgm:animLvl val="lvl"/>
          <dgm:resizeHandles val="exact"/>
        </dgm:presLayoutVars>
      </dgm:prSet>
      <dgm:spPr/>
    </dgm:pt>
    <dgm:pt modelId="{65AB98C9-ED12-0947-8F7F-EF0FD2431B32}" type="pres">
      <dgm:prSet presAssocID="{9507225D-5933-4C5F-9CBF-8DED958542D8}" presName="parentText" presStyleLbl="node1" presStyleIdx="0" presStyleCnt="2">
        <dgm:presLayoutVars>
          <dgm:chMax val="0"/>
          <dgm:bulletEnabled val="1"/>
        </dgm:presLayoutVars>
      </dgm:prSet>
      <dgm:spPr/>
    </dgm:pt>
    <dgm:pt modelId="{8F393206-19FF-F74F-8189-F91D22FF07D3}" type="pres">
      <dgm:prSet presAssocID="{9507225D-5933-4C5F-9CBF-8DED958542D8}" presName="childText" presStyleLbl="revTx" presStyleIdx="0" presStyleCnt="2">
        <dgm:presLayoutVars>
          <dgm:bulletEnabled val="1"/>
        </dgm:presLayoutVars>
      </dgm:prSet>
      <dgm:spPr/>
    </dgm:pt>
    <dgm:pt modelId="{F2D88119-DC12-4345-A4A8-B9C08CFA40C9}" type="pres">
      <dgm:prSet presAssocID="{7BC021E6-104B-4E2C-8DD6-47AE214F4B21}" presName="parentText" presStyleLbl="node1" presStyleIdx="1" presStyleCnt="2">
        <dgm:presLayoutVars>
          <dgm:chMax val="0"/>
          <dgm:bulletEnabled val="1"/>
        </dgm:presLayoutVars>
      </dgm:prSet>
      <dgm:spPr/>
    </dgm:pt>
    <dgm:pt modelId="{01680380-CB5D-7947-B6AA-67A5618B3F19}" type="pres">
      <dgm:prSet presAssocID="{7BC021E6-104B-4E2C-8DD6-47AE214F4B21}" presName="childText" presStyleLbl="revTx" presStyleIdx="1" presStyleCnt="2">
        <dgm:presLayoutVars>
          <dgm:bulletEnabled val="1"/>
        </dgm:presLayoutVars>
      </dgm:prSet>
      <dgm:spPr/>
    </dgm:pt>
  </dgm:ptLst>
  <dgm:cxnLst>
    <dgm:cxn modelId="{0E3FAC09-E864-FE48-BFBF-5F894EEC7EA8}" type="presOf" srcId="{E90C5817-9EA3-474A-BA86-D82FDE5739BE}" destId="{01680380-CB5D-7947-B6AA-67A5618B3F19}" srcOrd="0" destOrd="0" presId="urn:microsoft.com/office/officeart/2005/8/layout/vList2"/>
    <dgm:cxn modelId="{3AD6E922-52B7-4EDE-9481-D5E581199C94}" srcId="{9507225D-5933-4C5F-9CBF-8DED958542D8}" destId="{3CB87325-DA17-4C88-A2A8-8801CF79FC03}" srcOrd="1" destOrd="0" parTransId="{F470BA75-5210-4254-977A-F8962A196646}" sibTransId="{08CCC383-1D0C-4468-8584-5BE2246F83CE}"/>
    <dgm:cxn modelId="{9BBC2428-D1DB-1E40-8C45-1CA68DC84331}" type="presOf" srcId="{84F9EB5C-8208-4253-BD4C-8A81F9C0310A}" destId="{97F44D0E-B76A-BB49-A504-C8955D203370}" srcOrd="0" destOrd="0" presId="urn:microsoft.com/office/officeart/2005/8/layout/vList2"/>
    <dgm:cxn modelId="{9FAFD93E-BE89-42E2-8144-4E607AE9C9B2}" srcId="{7BC021E6-104B-4E2C-8DD6-47AE214F4B21}" destId="{46854599-B368-4271-B3F7-59CF2F9E4597}" srcOrd="2" destOrd="0" parTransId="{BB6AB58A-137E-43F5-910E-E1E09A0C54DD}" sibTransId="{E1DC5166-2FAF-4C67-856F-8D17AB522DA2}"/>
    <dgm:cxn modelId="{89C8515F-FD8F-430F-BE3A-DACEFF78C309}" srcId="{9507225D-5933-4C5F-9CBF-8DED958542D8}" destId="{0F1F97DB-FCA3-42FF-A7AC-9FBC45BADE53}" srcOrd="0" destOrd="0" parTransId="{2BADC4CC-E93B-4482-A799-FB5300658C48}" sibTransId="{16559093-461B-46EC-BE6B-869A42AEEF7C}"/>
    <dgm:cxn modelId="{0EE8B76F-797F-4D27-BBFF-9D9DE82D0C22}" srcId="{9507225D-5933-4C5F-9CBF-8DED958542D8}" destId="{822396DF-0254-420F-8A4C-F1341A31D8B8}" srcOrd="2" destOrd="0" parTransId="{2B02CC55-9392-48B7-8ED2-9A6CAB2D994E}" sibTransId="{BB952C07-8F5E-462C-974F-02D329ECEBED}"/>
    <dgm:cxn modelId="{1CD92D73-5BE8-40AD-AA12-66B6A06E40EB}" srcId="{7BC021E6-104B-4E2C-8DD6-47AE214F4B21}" destId="{E90C5817-9EA3-474A-BA86-D82FDE5739BE}" srcOrd="0" destOrd="0" parTransId="{9BDCFDF3-F8B3-4DAB-A8CF-BA5F9EBAC9BB}" sibTransId="{65FC096D-CC4F-4601-B2BF-71C34D1DA1E8}"/>
    <dgm:cxn modelId="{AF0FCF74-04D0-3347-BD6F-5A8ADE7FDD14}" type="presOf" srcId="{46854599-B368-4271-B3F7-59CF2F9E4597}" destId="{01680380-CB5D-7947-B6AA-67A5618B3F19}" srcOrd="0" destOrd="2" presId="urn:microsoft.com/office/officeart/2005/8/layout/vList2"/>
    <dgm:cxn modelId="{7E061176-86D3-884F-8329-598284F6684B}" type="presOf" srcId="{822396DF-0254-420F-8A4C-F1341A31D8B8}" destId="{8F393206-19FF-F74F-8189-F91D22FF07D3}" srcOrd="0" destOrd="2" presId="urn:microsoft.com/office/officeart/2005/8/layout/vList2"/>
    <dgm:cxn modelId="{98C77479-4FDC-C743-9662-D7880D59F489}" type="presOf" srcId="{0F1F97DB-FCA3-42FF-A7AC-9FBC45BADE53}" destId="{8F393206-19FF-F74F-8189-F91D22FF07D3}" srcOrd="0" destOrd="0" presId="urn:microsoft.com/office/officeart/2005/8/layout/vList2"/>
    <dgm:cxn modelId="{F655E17C-4796-7B45-9EC4-61DA3DA21EB8}" type="presOf" srcId="{9507225D-5933-4C5F-9CBF-8DED958542D8}" destId="{65AB98C9-ED12-0947-8F7F-EF0FD2431B32}" srcOrd="0" destOrd="0" presId="urn:microsoft.com/office/officeart/2005/8/layout/vList2"/>
    <dgm:cxn modelId="{B760AB87-DC7E-4B1B-A8A4-5532BB5A5F2E}" type="presOf" srcId="{3CB87325-DA17-4C88-A2A8-8801CF79FC03}" destId="{8F393206-19FF-F74F-8189-F91D22FF07D3}" srcOrd="0" destOrd="1" presId="urn:microsoft.com/office/officeart/2005/8/layout/vList2"/>
    <dgm:cxn modelId="{465A5A8A-89B5-474B-895C-8F434D276AA3}" type="presOf" srcId="{7BC021E6-104B-4E2C-8DD6-47AE214F4B21}" destId="{F2D88119-DC12-4345-A4A8-B9C08CFA40C9}" srcOrd="0" destOrd="0" presId="urn:microsoft.com/office/officeart/2005/8/layout/vList2"/>
    <dgm:cxn modelId="{D8B2CA94-4CF9-8F4F-A912-3882169F841C}" type="presOf" srcId="{3B702109-9281-4F6B-9A64-3F134B18D0CD}" destId="{01680380-CB5D-7947-B6AA-67A5618B3F19}" srcOrd="0" destOrd="1" presId="urn:microsoft.com/office/officeart/2005/8/layout/vList2"/>
    <dgm:cxn modelId="{5D0DC9B4-5E30-4C88-8594-08D97E2F5FB9}" srcId="{84F9EB5C-8208-4253-BD4C-8A81F9C0310A}" destId="{7BC021E6-104B-4E2C-8DD6-47AE214F4B21}" srcOrd="1" destOrd="0" parTransId="{5DFAB154-81C3-40E2-A34A-76C4BBBAD4FF}" sibTransId="{3EA0A252-A414-4646-A4FC-B1CA2B5120C8}"/>
    <dgm:cxn modelId="{F21FA5F5-4ECA-46D4-B0C9-89634582EC3E}" srcId="{7BC021E6-104B-4E2C-8DD6-47AE214F4B21}" destId="{3B702109-9281-4F6B-9A64-3F134B18D0CD}" srcOrd="1" destOrd="0" parTransId="{2C7D80DB-DDC5-46CD-8645-577BF49CF8E9}" sibTransId="{AA4D354E-3816-4D2B-B27B-139B85CAC8AD}"/>
    <dgm:cxn modelId="{B3FECEFB-A888-4BAF-9803-97AD9D0B7A81}" srcId="{84F9EB5C-8208-4253-BD4C-8A81F9C0310A}" destId="{9507225D-5933-4C5F-9CBF-8DED958542D8}" srcOrd="0" destOrd="0" parTransId="{241D3C3B-B23B-424F-A38A-B118F7E9336A}" sibTransId="{1CA9B3F9-B5E1-4995-8C51-B9A4EF1D2E94}"/>
    <dgm:cxn modelId="{26CEA7DA-F006-C142-A6FA-98EE9CAEB9D5}" type="presParOf" srcId="{97F44D0E-B76A-BB49-A504-C8955D203370}" destId="{65AB98C9-ED12-0947-8F7F-EF0FD2431B32}" srcOrd="0" destOrd="0" presId="urn:microsoft.com/office/officeart/2005/8/layout/vList2"/>
    <dgm:cxn modelId="{CD00B2BE-BB44-674A-822F-74FEF07B86FA}" type="presParOf" srcId="{97F44D0E-B76A-BB49-A504-C8955D203370}" destId="{8F393206-19FF-F74F-8189-F91D22FF07D3}" srcOrd="1" destOrd="0" presId="urn:microsoft.com/office/officeart/2005/8/layout/vList2"/>
    <dgm:cxn modelId="{E7457E0E-01C5-C741-A196-61D7DD728055}" type="presParOf" srcId="{97F44D0E-B76A-BB49-A504-C8955D203370}" destId="{F2D88119-DC12-4345-A4A8-B9C08CFA40C9}" srcOrd="2" destOrd="0" presId="urn:microsoft.com/office/officeart/2005/8/layout/vList2"/>
    <dgm:cxn modelId="{9928ACA4-E535-D242-B0D5-0831B4084EA6}" type="presParOf" srcId="{97F44D0E-B76A-BB49-A504-C8955D203370}" destId="{01680380-CB5D-7947-B6AA-67A5618B3F1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9EB5C-8208-4253-BD4C-8A81F9C031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07225D-5933-4C5F-9CBF-8DED958542D8}">
      <dgm:prSet/>
      <dgm:spPr/>
      <dgm:t>
        <a:bodyPr/>
        <a:lstStyle/>
        <a:p>
          <a:r>
            <a:rPr lang="en-US"/>
            <a:t>School District</a:t>
          </a:r>
        </a:p>
      </dgm:t>
    </dgm:pt>
    <dgm:pt modelId="{241D3C3B-B23B-424F-A38A-B118F7E9336A}" type="parTrans" cxnId="{B3FECEFB-A888-4BAF-9803-97AD9D0B7A81}">
      <dgm:prSet/>
      <dgm:spPr/>
      <dgm:t>
        <a:bodyPr/>
        <a:lstStyle/>
        <a:p>
          <a:endParaRPr lang="en-US"/>
        </a:p>
      </dgm:t>
    </dgm:pt>
    <dgm:pt modelId="{1CA9B3F9-B5E1-4995-8C51-B9A4EF1D2E94}" type="sibTrans" cxnId="{B3FECEFB-A888-4BAF-9803-97AD9D0B7A81}">
      <dgm:prSet/>
      <dgm:spPr/>
      <dgm:t>
        <a:bodyPr/>
        <a:lstStyle/>
        <a:p>
          <a:endParaRPr lang="en-US"/>
        </a:p>
      </dgm:t>
    </dgm:pt>
    <dgm:pt modelId="{0F1F97DB-FCA3-42FF-A7AC-9FBC45BADE53}">
      <dgm:prSet/>
      <dgm:spPr/>
      <dgm:t>
        <a:bodyPr/>
        <a:lstStyle/>
        <a:p>
          <a:r>
            <a:rPr lang="en-US"/>
            <a:t>Business Manager (in Wellesley, she is Asst. Superintendent and is also a procurement officer)</a:t>
          </a:r>
        </a:p>
      </dgm:t>
    </dgm:pt>
    <dgm:pt modelId="{2BADC4CC-E93B-4482-A799-FB5300658C48}" type="parTrans" cxnId="{89C8515F-FD8F-430F-BE3A-DACEFF78C309}">
      <dgm:prSet/>
      <dgm:spPr/>
      <dgm:t>
        <a:bodyPr/>
        <a:lstStyle/>
        <a:p>
          <a:endParaRPr lang="en-US"/>
        </a:p>
      </dgm:t>
    </dgm:pt>
    <dgm:pt modelId="{16559093-461B-46EC-BE6B-869A42AEEF7C}" type="sibTrans" cxnId="{89C8515F-FD8F-430F-BE3A-DACEFF78C309}">
      <dgm:prSet/>
      <dgm:spPr/>
      <dgm:t>
        <a:bodyPr/>
        <a:lstStyle/>
        <a:p>
          <a:endParaRPr lang="en-US"/>
        </a:p>
      </dgm:t>
    </dgm:pt>
    <dgm:pt modelId="{7BC021E6-104B-4E2C-8DD6-47AE214F4B21}">
      <dgm:prSet/>
      <dgm:spPr/>
      <dgm:t>
        <a:bodyPr/>
        <a:lstStyle/>
        <a:p>
          <a:r>
            <a:rPr lang="en-US"/>
            <a:t>Town</a:t>
          </a:r>
        </a:p>
      </dgm:t>
    </dgm:pt>
    <dgm:pt modelId="{5DFAB154-81C3-40E2-A34A-76C4BBBAD4FF}" type="parTrans" cxnId="{5D0DC9B4-5E30-4C88-8594-08D97E2F5FB9}">
      <dgm:prSet/>
      <dgm:spPr/>
      <dgm:t>
        <a:bodyPr/>
        <a:lstStyle/>
        <a:p>
          <a:endParaRPr lang="en-US"/>
        </a:p>
      </dgm:t>
    </dgm:pt>
    <dgm:pt modelId="{3EA0A252-A414-4646-A4FC-B1CA2B5120C8}" type="sibTrans" cxnId="{5D0DC9B4-5E30-4C88-8594-08D97E2F5FB9}">
      <dgm:prSet/>
      <dgm:spPr/>
      <dgm:t>
        <a:bodyPr/>
        <a:lstStyle/>
        <a:p>
          <a:endParaRPr lang="en-US"/>
        </a:p>
      </dgm:t>
    </dgm:pt>
    <dgm:pt modelId="{E90C5817-9EA3-474A-BA86-D82FDE5739BE}">
      <dgm:prSet/>
      <dgm:spPr/>
      <dgm:t>
        <a:bodyPr/>
        <a:lstStyle/>
        <a:p>
          <a:r>
            <a:rPr lang="en-US"/>
            <a:t>Department of Public Works</a:t>
          </a:r>
        </a:p>
      </dgm:t>
    </dgm:pt>
    <dgm:pt modelId="{9BDCFDF3-F8B3-4DAB-A8CF-BA5F9EBAC9BB}" type="parTrans" cxnId="{1CD92D73-5BE8-40AD-AA12-66B6A06E40EB}">
      <dgm:prSet/>
      <dgm:spPr/>
      <dgm:t>
        <a:bodyPr/>
        <a:lstStyle/>
        <a:p>
          <a:endParaRPr lang="en-US"/>
        </a:p>
      </dgm:t>
    </dgm:pt>
    <dgm:pt modelId="{65FC096D-CC4F-4601-B2BF-71C34D1DA1E8}" type="sibTrans" cxnId="{1CD92D73-5BE8-40AD-AA12-66B6A06E40EB}">
      <dgm:prSet/>
      <dgm:spPr/>
      <dgm:t>
        <a:bodyPr/>
        <a:lstStyle/>
        <a:p>
          <a:endParaRPr lang="en-US"/>
        </a:p>
      </dgm:t>
    </dgm:pt>
    <dgm:pt modelId="{F74B6FAB-72B0-6E40-A8CA-4FBC3445AF1A}">
      <dgm:prSet/>
      <dgm:spPr/>
      <dgm:t>
        <a:bodyPr/>
        <a:lstStyle/>
        <a:p>
          <a:r>
            <a:rPr lang="en-US"/>
            <a:t>District Communications</a:t>
          </a:r>
        </a:p>
      </dgm:t>
    </dgm:pt>
    <dgm:pt modelId="{DC3CCB63-3E88-9349-8577-C837876B5C45}" type="parTrans" cxnId="{D7FBDB12-DFA4-4C4E-A35F-C0FD59965C0C}">
      <dgm:prSet/>
      <dgm:spPr/>
      <dgm:t>
        <a:bodyPr/>
        <a:lstStyle/>
        <a:p>
          <a:endParaRPr lang="en-US"/>
        </a:p>
      </dgm:t>
    </dgm:pt>
    <dgm:pt modelId="{F22E2766-E8CC-2943-85BA-48EA5225AAF7}" type="sibTrans" cxnId="{D7FBDB12-DFA4-4C4E-A35F-C0FD59965C0C}">
      <dgm:prSet/>
      <dgm:spPr/>
      <dgm:t>
        <a:bodyPr/>
        <a:lstStyle/>
        <a:p>
          <a:endParaRPr lang="en-US"/>
        </a:p>
      </dgm:t>
    </dgm:pt>
    <dgm:pt modelId="{03EE3AFA-C593-2449-B8F3-CF91721FDCB5}">
      <dgm:prSet/>
      <dgm:spPr/>
      <dgm:t>
        <a:bodyPr/>
        <a:lstStyle/>
        <a:p>
          <a:r>
            <a:rPr lang="en-US"/>
            <a:t>School Administrators</a:t>
          </a:r>
        </a:p>
      </dgm:t>
    </dgm:pt>
    <dgm:pt modelId="{AD011150-9CB9-8D40-A055-ACDCF1B6E2FE}" type="parTrans" cxnId="{DADAC1EF-8593-0746-9C3F-5144CD3B13BA}">
      <dgm:prSet/>
      <dgm:spPr/>
      <dgm:t>
        <a:bodyPr/>
        <a:lstStyle/>
        <a:p>
          <a:endParaRPr lang="en-US"/>
        </a:p>
      </dgm:t>
    </dgm:pt>
    <dgm:pt modelId="{80341FBD-0F18-1445-975F-947DEA256040}" type="sibTrans" cxnId="{DADAC1EF-8593-0746-9C3F-5144CD3B13BA}">
      <dgm:prSet/>
      <dgm:spPr/>
      <dgm:t>
        <a:bodyPr/>
        <a:lstStyle/>
        <a:p>
          <a:endParaRPr lang="en-US"/>
        </a:p>
      </dgm:t>
    </dgm:pt>
    <dgm:pt modelId="{730F0129-115C-5746-9291-F3FBBB814BDE}">
      <dgm:prSet/>
      <dgm:spPr/>
      <dgm:t>
        <a:bodyPr/>
        <a:lstStyle/>
        <a:p>
          <a:r>
            <a:rPr lang="en-US"/>
            <a:t>Teachers</a:t>
          </a:r>
        </a:p>
      </dgm:t>
    </dgm:pt>
    <dgm:pt modelId="{9A391F3C-030C-9046-83B7-12D13338E333}" type="parTrans" cxnId="{D08741E6-B5C6-F645-A127-301A2134AC1E}">
      <dgm:prSet/>
      <dgm:spPr/>
      <dgm:t>
        <a:bodyPr/>
        <a:lstStyle/>
        <a:p>
          <a:endParaRPr lang="en-US"/>
        </a:p>
      </dgm:t>
    </dgm:pt>
    <dgm:pt modelId="{D27933E1-2CD9-2644-B6EE-84A13E4EFC6A}" type="sibTrans" cxnId="{D08741E6-B5C6-F645-A127-301A2134AC1E}">
      <dgm:prSet/>
      <dgm:spPr/>
      <dgm:t>
        <a:bodyPr/>
        <a:lstStyle/>
        <a:p>
          <a:endParaRPr lang="en-US"/>
        </a:p>
      </dgm:t>
    </dgm:pt>
    <dgm:pt modelId="{2165908F-405A-3640-92CE-1143886E705B}">
      <dgm:prSet/>
      <dgm:spPr/>
      <dgm:t>
        <a:bodyPr/>
        <a:lstStyle/>
        <a:p>
          <a:r>
            <a:rPr lang="en-US"/>
            <a:t>Students</a:t>
          </a:r>
        </a:p>
      </dgm:t>
    </dgm:pt>
    <dgm:pt modelId="{C51928A2-B69D-4D47-9467-AD7C4C8DD9BA}" type="parTrans" cxnId="{B1F8B208-2B5A-6849-A7B6-7BD2890CE3AE}">
      <dgm:prSet/>
      <dgm:spPr/>
      <dgm:t>
        <a:bodyPr/>
        <a:lstStyle/>
        <a:p>
          <a:endParaRPr lang="en-US"/>
        </a:p>
      </dgm:t>
    </dgm:pt>
    <dgm:pt modelId="{50A04971-ECEE-B44F-9B16-6F327D2CEAB5}" type="sibTrans" cxnId="{B1F8B208-2B5A-6849-A7B6-7BD2890CE3AE}">
      <dgm:prSet/>
      <dgm:spPr/>
      <dgm:t>
        <a:bodyPr/>
        <a:lstStyle/>
        <a:p>
          <a:endParaRPr lang="en-US"/>
        </a:p>
      </dgm:t>
    </dgm:pt>
    <dgm:pt modelId="{409962BF-6489-0D46-8192-E25D290AE5EE}">
      <dgm:prSet/>
      <dgm:spPr/>
      <dgm:t>
        <a:bodyPr/>
        <a:lstStyle/>
        <a:p>
          <a:r>
            <a:rPr lang="en-US"/>
            <a:t>Parents</a:t>
          </a:r>
        </a:p>
      </dgm:t>
    </dgm:pt>
    <dgm:pt modelId="{11D302FC-9CCB-FC49-8518-93818BB9BAFF}" type="parTrans" cxnId="{001DD798-968D-3046-AFAC-CF50E6D188FD}">
      <dgm:prSet/>
      <dgm:spPr/>
      <dgm:t>
        <a:bodyPr/>
        <a:lstStyle/>
        <a:p>
          <a:endParaRPr lang="en-US"/>
        </a:p>
      </dgm:t>
    </dgm:pt>
    <dgm:pt modelId="{5C7421F5-1CD9-5B45-B5E5-E1B36AA3393A}" type="sibTrans" cxnId="{001DD798-968D-3046-AFAC-CF50E6D188FD}">
      <dgm:prSet/>
      <dgm:spPr/>
      <dgm:t>
        <a:bodyPr/>
        <a:lstStyle/>
        <a:p>
          <a:endParaRPr lang="en-US"/>
        </a:p>
      </dgm:t>
    </dgm:pt>
    <dgm:pt modelId="{CE778FC7-3119-6C49-97FD-B42A3725ED69}">
      <dgm:prSet/>
      <dgm:spPr/>
      <dgm:t>
        <a:bodyPr/>
        <a:lstStyle/>
        <a:p>
          <a:r>
            <a:rPr lang="en-US"/>
            <a:t>Facilities Management Department</a:t>
          </a:r>
        </a:p>
      </dgm:t>
    </dgm:pt>
    <dgm:pt modelId="{D4F7F378-8D49-1C4F-B4CE-23969C18722E}" type="parTrans" cxnId="{E3889137-A5C6-9E4F-9824-FEFCB764AA2D}">
      <dgm:prSet/>
      <dgm:spPr/>
      <dgm:t>
        <a:bodyPr/>
        <a:lstStyle/>
        <a:p>
          <a:endParaRPr lang="en-US"/>
        </a:p>
      </dgm:t>
    </dgm:pt>
    <dgm:pt modelId="{4B8AF29D-6160-684B-97ED-1A3807F9267D}" type="sibTrans" cxnId="{E3889137-A5C6-9E4F-9824-FEFCB764AA2D}">
      <dgm:prSet/>
      <dgm:spPr/>
      <dgm:t>
        <a:bodyPr/>
        <a:lstStyle/>
        <a:p>
          <a:endParaRPr lang="en-US"/>
        </a:p>
      </dgm:t>
    </dgm:pt>
    <dgm:pt modelId="{9CC697BA-BA0F-3740-9113-FBADEB8A1D10}">
      <dgm:prSet/>
      <dgm:spPr/>
      <dgm:t>
        <a:bodyPr/>
        <a:lstStyle/>
        <a:p>
          <a:r>
            <a:rPr lang="en-US"/>
            <a:t>Director of Sustainability</a:t>
          </a:r>
        </a:p>
      </dgm:t>
    </dgm:pt>
    <dgm:pt modelId="{9043711E-6BFA-624C-B6FB-A2412F786353}" type="parTrans" cxnId="{F5BDB876-302E-C14E-AADB-63F46621C54C}">
      <dgm:prSet/>
      <dgm:spPr/>
      <dgm:t>
        <a:bodyPr/>
        <a:lstStyle/>
        <a:p>
          <a:endParaRPr lang="en-US"/>
        </a:p>
      </dgm:t>
    </dgm:pt>
    <dgm:pt modelId="{9B135AB1-396A-4F4B-997F-D356811C43BB}" type="sibTrans" cxnId="{F5BDB876-302E-C14E-AADB-63F46621C54C}">
      <dgm:prSet/>
      <dgm:spPr/>
      <dgm:t>
        <a:bodyPr/>
        <a:lstStyle/>
        <a:p>
          <a:endParaRPr lang="en-US"/>
        </a:p>
      </dgm:t>
    </dgm:pt>
    <dgm:pt modelId="{4F42ABA2-859F-0849-A1EA-3D5C795889A9}">
      <dgm:prSet/>
      <dgm:spPr/>
      <dgm:t>
        <a:bodyPr/>
        <a:lstStyle/>
        <a:p>
          <a:r>
            <a:rPr lang="en-US"/>
            <a:t>Climate Action Committee</a:t>
          </a:r>
        </a:p>
      </dgm:t>
    </dgm:pt>
    <dgm:pt modelId="{523BD5F3-0F0F-2143-A7C7-B5C4C69DDC41}" type="parTrans" cxnId="{75DC9199-E861-1F40-8FC0-CBFE50E0E09E}">
      <dgm:prSet/>
      <dgm:spPr/>
      <dgm:t>
        <a:bodyPr/>
        <a:lstStyle/>
        <a:p>
          <a:endParaRPr lang="en-US"/>
        </a:p>
      </dgm:t>
    </dgm:pt>
    <dgm:pt modelId="{E08B0C86-2AF0-3A45-BFB7-BC9565B280BF}" type="sibTrans" cxnId="{75DC9199-E861-1F40-8FC0-CBFE50E0E09E}">
      <dgm:prSet/>
      <dgm:spPr/>
      <dgm:t>
        <a:bodyPr/>
        <a:lstStyle/>
        <a:p>
          <a:endParaRPr lang="en-US"/>
        </a:p>
      </dgm:t>
    </dgm:pt>
    <dgm:pt modelId="{6FEAB6D9-94BF-2E42-9892-21AF8175E360}">
      <dgm:prSet/>
      <dgm:spPr/>
      <dgm:t>
        <a:bodyPr/>
        <a:lstStyle/>
        <a:p>
          <a:r>
            <a:rPr lang="en-US"/>
            <a:t>Grassroots Organizations</a:t>
          </a:r>
        </a:p>
      </dgm:t>
    </dgm:pt>
    <dgm:pt modelId="{2E60350E-4273-E245-9E80-D2265E235EFC}" type="parTrans" cxnId="{230FA3F1-F6F6-3445-88B3-530F264005F1}">
      <dgm:prSet/>
      <dgm:spPr/>
      <dgm:t>
        <a:bodyPr/>
        <a:lstStyle/>
        <a:p>
          <a:endParaRPr lang="en-US"/>
        </a:p>
      </dgm:t>
    </dgm:pt>
    <dgm:pt modelId="{AE15BCC8-65BC-F348-A364-EEE1B7A94CA3}" type="sibTrans" cxnId="{230FA3F1-F6F6-3445-88B3-530F264005F1}">
      <dgm:prSet/>
      <dgm:spPr/>
      <dgm:t>
        <a:bodyPr/>
        <a:lstStyle/>
        <a:p>
          <a:endParaRPr lang="en-US"/>
        </a:p>
      </dgm:t>
    </dgm:pt>
    <dgm:pt modelId="{5FACFCAB-9A58-9542-9AD6-893F0599F4D5}">
      <dgm:prSet/>
      <dgm:spPr/>
      <dgm:t>
        <a:bodyPr/>
        <a:lstStyle/>
        <a:p>
          <a:r>
            <a:rPr lang="en-US"/>
            <a:t>Food Services Management Company</a:t>
          </a:r>
        </a:p>
      </dgm:t>
    </dgm:pt>
    <dgm:pt modelId="{EF64F4B4-65F9-F042-80B6-D48BD5C4F5E2}" type="parTrans" cxnId="{B40C0ABA-D236-3B40-9B57-0E23224A3FB1}">
      <dgm:prSet/>
      <dgm:spPr/>
      <dgm:t>
        <a:bodyPr/>
        <a:lstStyle/>
        <a:p>
          <a:endParaRPr lang="en-US"/>
        </a:p>
      </dgm:t>
    </dgm:pt>
    <dgm:pt modelId="{7C6501E0-9E31-CB4A-8FD4-B4C6C3141110}" type="sibTrans" cxnId="{B40C0ABA-D236-3B40-9B57-0E23224A3FB1}">
      <dgm:prSet/>
      <dgm:spPr/>
      <dgm:t>
        <a:bodyPr/>
        <a:lstStyle/>
        <a:p>
          <a:endParaRPr lang="en-US"/>
        </a:p>
      </dgm:t>
    </dgm:pt>
    <dgm:pt modelId="{6D747F32-AA4B-1A4B-ABDE-51C6112E004A}">
      <dgm:prSet/>
      <dgm:spPr/>
      <dgm:t>
        <a:bodyPr/>
        <a:lstStyle/>
        <a:p>
          <a:r>
            <a:rPr lang="en-US"/>
            <a:t>Custodians</a:t>
          </a:r>
        </a:p>
      </dgm:t>
    </dgm:pt>
    <dgm:pt modelId="{E76ADFD7-580B-B94A-83D6-0484A81A558D}" type="parTrans" cxnId="{702CF28E-9C60-BF49-835C-04ED7B4D4E11}">
      <dgm:prSet/>
      <dgm:spPr/>
      <dgm:t>
        <a:bodyPr/>
        <a:lstStyle/>
        <a:p>
          <a:endParaRPr lang="en-US"/>
        </a:p>
      </dgm:t>
    </dgm:pt>
    <dgm:pt modelId="{E68FDCE9-7C8D-1E4C-812A-6EA8AC1EB821}" type="sibTrans" cxnId="{702CF28E-9C60-BF49-835C-04ED7B4D4E11}">
      <dgm:prSet/>
      <dgm:spPr/>
      <dgm:t>
        <a:bodyPr/>
        <a:lstStyle/>
        <a:p>
          <a:endParaRPr lang="en-US"/>
        </a:p>
      </dgm:t>
    </dgm:pt>
    <dgm:pt modelId="{FB8A9862-1D65-C049-A320-5EC855293E76}">
      <dgm:prSet/>
      <dgm:spPr/>
      <dgm:t>
        <a:bodyPr/>
        <a:lstStyle/>
        <a:p>
          <a:r>
            <a:rPr lang="en-US"/>
            <a:t>Recycling and Disposal Facility</a:t>
          </a:r>
        </a:p>
      </dgm:t>
    </dgm:pt>
    <dgm:pt modelId="{7C001702-DF5B-5E4C-92FB-D81B60036AC3}" type="parTrans" cxnId="{82F9FC61-8734-B64F-A93E-D11296DF8C13}">
      <dgm:prSet/>
      <dgm:spPr/>
      <dgm:t>
        <a:bodyPr/>
        <a:lstStyle/>
        <a:p>
          <a:endParaRPr lang="en-US"/>
        </a:p>
      </dgm:t>
    </dgm:pt>
    <dgm:pt modelId="{4817FE4F-10A3-8C44-BA23-7871E2B51846}" type="sibTrans" cxnId="{82F9FC61-8734-B64F-A93E-D11296DF8C13}">
      <dgm:prSet/>
      <dgm:spPr/>
      <dgm:t>
        <a:bodyPr/>
        <a:lstStyle/>
        <a:p>
          <a:endParaRPr lang="en-US"/>
        </a:p>
      </dgm:t>
    </dgm:pt>
    <dgm:pt modelId="{938044F6-C309-4F7E-981D-B65AD9143DED}">
      <dgm:prSet/>
      <dgm:spPr/>
      <dgm:t>
        <a:bodyPr/>
        <a:lstStyle/>
        <a:p>
          <a:r>
            <a:rPr lang="en-US"/>
            <a:t>Procurement Officer </a:t>
          </a:r>
        </a:p>
      </dgm:t>
    </dgm:pt>
    <dgm:pt modelId="{A93179F9-D4A7-4058-830A-640804369640}" type="parTrans" cxnId="{E98AA1E8-D778-4168-A4CA-7373EBE9A7AB}">
      <dgm:prSet/>
      <dgm:spPr/>
      <dgm:t>
        <a:bodyPr/>
        <a:lstStyle/>
        <a:p>
          <a:endParaRPr lang="en-US"/>
        </a:p>
      </dgm:t>
    </dgm:pt>
    <dgm:pt modelId="{1462163A-ABBE-44CE-A289-21C6F68A8092}" type="sibTrans" cxnId="{E98AA1E8-D778-4168-A4CA-7373EBE9A7AB}">
      <dgm:prSet/>
      <dgm:spPr/>
      <dgm:t>
        <a:bodyPr/>
        <a:lstStyle/>
        <a:p>
          <a:endParaRPr lang="en-US"/>
        </a:p>
      </dgm:t>
    </dgm:pt>
    <dgm:pt modelId="{97F44D0E-B76A-BB49-A504-C8955D203370}" type="pres">
      <dgm:prSet presAssocID="{84F9EB5C-8208-4253-BD4C-8A81F9C0310A}" presName="linear" presStyleCnt="0">
        <dgm:presLayoutVars>
          <dgm:animLvl val="lvl"/>
          <dgm:resizeHandles val="exact"/>
        </dgm:presLayoutVars>
      </dgm:prSet>
      <dgm:spPr/>
    </dgm:pt>
    <dgm:pt modelId="{65AB98C9-ED12-0947-8F7F-EF0FD2431B32}" type="pres">
      <dgm:prSet presAssocID="{9507225D-5933-4C5F-9CBF-8DED958542D8}" presName="parentText" presStyleLbl="node1" presStyleIdx="0" presStyleCnt="2">
        <dgm:presLayoutVars>
          <dgm:chMax val="0"/>
          <dgm:bulletEnabled val="1"/>
        </dgm:presLayoutVars>
      </dgm:prSet>
      <dgm:spPr/>
    </dgm:pt>
    <dgm:pt modelId="{8F393206-19FF-F74F-8189-F91D22FF07D3}" type="pres">
      <dgm:prSet presAssocID="{9507225D-5933-4C5F-9CBF-8DED958542D8}" presName="childText" presStyleLbl="revTx" presStyleIdx="0" presStyleCnt="2">
        <dgm:presLayoutVars>
          <dgm:bulletEnabled val="1"/>
        </dgm:presLayoutVars>
      </dgm:prSet>
      <dgm:spPr/>
    </dgm:pt>
    <dgm:pt modelId="{F2D88119-DC12-4345-A4A8-B9C08CFA40C9}" type="pres">
      <dgm:prSet presAssocID="{7BC021E6-104B-4E2C-8DD6-47AE214F4B21}" presName="parentText" presStyleLbl="node1" presStyleIdx="1" presStyleCnt="2">
        <dgm:presLayoutVars>
          <dgm:chMax val="0"/>
          <dgm:bulletEnabled val="1"/>
        </dgm:presLayoutVars>
      </dgm:prSet>
      <dgm:spPr/>
    </dgm:pt>
    <dgm:pt modelId="{01680380-CB5D-7947-B6AA-67A5618B3F19}" type="pres">
      <dgm:prSet presAssocID="{7BC021E6-104B-4E2C-8DD6-47AE214F4B21}" presName="childText" presStyleLbl="revTx" presStyleIdx="1" presStyleCnt="2">
        <dgm:presLayoutVars>
          <dgm:bulletEnabled val="1"/>
        </dgm:presLayoutVars>
      </dgm:prSet>
      <dgm:spPr/>
    </dgm:pt>
  </dgm:ptLst>
  <dgm:cxnLst>
    <dgm:cxn modelId="{B1F8B208-2B5A-6849-A7B6-7BD2890CE3AE}" srcId="{9507225D-5933-4C5F-9CBF-8DED958542D8}" destId="{2165908F-405A-3640-92CE-1143886E705B}" srcOrd="5" destOrd="0" parTransId="{C51928A2-B69D-4D47-9467-AD7C4C8DD9BA}" sibTransId="{50A04971-ECEE-B44F-9B16-6F327D2CEAB5}"/>
    <dgm:cxn modelId="{135E6509-43A0-42C8-BB27-52A13D51C627}" type="presOf" srcId="{6D747F32-AA4B-1A4B-ABDE-51C6112E004A}" destId="{01680380-CB5D-7947-B6AA-67A5618B3F19}" srcOrd="0" destOrd="3" presId="urn:microsoft.com/office/officeart/2005/8/layout/vList2"/>
    <dgm:cxn modelId="{DE85DE0C-8304-44F7-97EF-A5C90EA1ADCD}" type="presOf" srcId="{9CC697BA-BA0F-3740-9113-FBADEB8A1D10}" destId="{01680380-CB5D-7947-B6AA-67A5618B3F19}" srcOrd="0" destOrd="4" presId="urn:microsoft.com/office/officeart/2005/8/layout/vList2"/>
    <dgm:cxn modelId="{D7FBDB12-DFA4-4C4E-A35F-C0FD59965C0C}" srcId="{9507225D-5933-4C5F-9CBF-8DED958542D8}" destId="{F74B6FAB-72B0-6E40-A8CA-4FBC3445AF1A}" srcOrd="2" destOrd="0" parTransId="{DC3CCB63-3E88-9349-8577-C837876B5C45}" sibTransId="{F22E2766-E8CC-2943-85BA-48EA5225AAF7}"/>
    <dgm:cxn modelId="{9BBC2428-D1DB-1E40-8C45-1CA68DC84331}" type="presOf" srcId="{84F9EB5C-8208-4253-BD4C-8A81F9C0310A}" destId="{97F44D0E-B76A-BB49-A504-C8955D203370}" srcOrd="0" destOrd="0" presId="urn:microsoft.com/office/officeart/2005/8/layout/vList2"/>
    <dgm:cxn modelId="{F816A32B-2F47-4848-8554-AA70F7173F85}" type="presOf" srcId="{F74B6FAB-72B0-6E40-A8CA-4FBC3445AF1A}" destId="{8F393206-19FF-F74F-8189-F91D22FF07D3}" srcOrd="0" destOrd="2" presId="urn:microsoft.com/office/officeart/2005/8/layout/vList2"/>
    <dgm:cxn modelId="{E3889137-A5C6-9E4F-9824-FEFCB764AA2D}" srcId="{E90C5817-9EA3-474A-BA86-D82FDE5739BE}" destId="{CE778FC7-3119-6C49-97FD-B42A3725ED69}" srcOrd="1" destOrd="0" parTransId="{D4F7F378-8D49-1C4F-B4CE-23969C18722E}" sibTransId="{4B8AF29D-6160-684B-97ED-1A3807F9267D}"/>
    <dgm:cxn modelId="{FF881B5C-9968-4744-BCEC-5373DAA9E922}" type="presOf" srcId="{03EE3AFA-C593-2449-B8F3-CF91721FDCB5}" destId="{8F393206-19FF-F74F-8189-F91D22FF07D3}" srcOrd="0" destOrd="3" presId="urn:microsoft.com/office/officeart/2005/8/layout/vList2"/>
    <dgm:cxn modelId="{89C8515F-FD8F-430F-BE3A-DACEFF78C309}" srcId="{9507225D-5933-4C5F-9CBF-8DED958542D8}" destId="{0F1F97DB-FCA3-42FF-A7AC-9FBC45BADE53}" srcOrd="0" destOrd="0" parTransId="{2BADC4CC-E93B-4482-A799-FB5300658C48}" sibTransId="{16559093-461B-46EC-BE6B-869A42AEEF7C}"/>
    <dgm:cxn modelId="{376BAA60-8200-446C-8A53-A761BBFC276E}" type="presOf" srcId="{5FACFCAB-9A58-9542-9AD6-893F0599F4D5}" destId="{8F393206-19FF-F74F-8189-F91D22FF07D3}" srcOrd="0" destOrd="1" presId="urn:microsoft.com/office/officeart/2005/8/layout/vList2"/>
    <dgm:cxn modelId="{863DEA41-DDA4-4FC7-81E8-46A8C72612B4}" type="presOf" srcId="{FB8A9862-1D65-C049-A320-5EC855293E76}" destId="{01680380-CB5D-7947-B6AA-67A5618B3F19}" srcOrd="0" destOrd="1" presId="urn:microsoft.com/office/officeart/2005/8/layout/vList2"/>
    <dgm:cxn modelId="{82F9FC61-8734-B64F-A93E-D11296DF8C13}" srcId="{E90C5817-9EA3-474A-BA86-D82FDE5739BE}" destId="{FB8A9862-1D65-C049-A320-5EC855293E76}" srcOrd="0" destOrd="0" parTransId="{7C001702-DF5B-5E4C-92FB-D81B60036AC3}" sibTransId="{4817FE4F-10A3-8C44-BA23-7871E2B51846}"/>
    <dgm:cxn modelId="{1CD92D73-5BE8-40AD-AA12-66B6A06E40EB}" srcId="{7BC021E6-104B-4E2C-8DD6-47AE214F4B21}" destId="{E90C5817-9EA3-474A-BA86-D82FDE5739BE}" srcOrd="0" destOrd="0" parTransId="{9BDCFDF3-F8B3-4DAB-A8CF-BA5F9EBAC9BB}" sibTransId="{65FC096D-CC4F-4601-B2BF-71C34D1DA1E8}"/>
    <dgm:cxn modelId="{C9C5D153-89F4-4556-B5C5-84C041A9B034}" type="presOf" srcId="{730F0129-115C-5746-9291-F3FBBB814BDE}" destId="{8F393206-19FF-F74F-8189-F91D22FF07D3}" srcOrd="0" destOrd="4" presId="urn:microsoft.com/office/officeart/2005/8/layout/vList2"/>
    <dgm:cxn modelId="{F5BDB876-302E-C14E-AADB-63F46621C54C}" srcId="{7BC021E6-104B-4E2C-8DD6-47AE214F4B21}" destId="{9CC697BA-BA0F-3740-9113-FBADEB8A1D10}" srcOrd="1" destOrd="0" parTransId="{9043711E-6BFA-624C-B6FB-A2412F786353}" sibTransId="{9B135AB1-396A-4F4B-997F-D356811C43BB}"/>
    <dgm:cxn modelId="{31DFC856-5CEB-49E3-87C9-ADF5A0D0B789}" type="presOf" srcId="{7BC021E6-104B-4E2C-8DD6-47AE214F4B21}" destId="{F2D88119-DC12-4345-A4A8-B9C08CFA40C9}" srcOrd="0" destOrd="0" presId="urn:microsoft.com/office/officeart/2005/8/layout/vList2"/>
    <dgm:cxn modelId="{0D06DC7D-BDC4-480F-BD38-4F2BBBFD29B3}" type="presOf" srcId="{0F1F97DB-FCA3-42FF-A7AC-9FBC45BADE53}" destId="{8F393206-19FF-F74F-8189-F91D22FF07D3}" srcOrd="0" destOrd="0" presId="urn:microsoft.com/office/officeart/2005/8/layout/vList2"/>
    <dgm:cxn modelId="{509D8285-778E-4696-A3A6-2A30F902CFCA}" type="presOf" srcId="{4F42ABA2-859F-0849-A1EA-3D5C795889A9}" destId="{01680380-CB5D-7947-B6AA-67A5618B3F19}" srcOrd="0" destOrd="6" presId="urn:microsoft.com/office/officeart/2005/8/layout/vList2"/>
    <dgm:cxn modelId="{35501286-3EEE-4FEE-91EC-06A618F174C6}" type="presOf" srcId="{938044F6-C309-4F7E-981D-B65AD9143DED}" destId="{01680380-CB5D-7947-B6AA-67A5618B3F19}" srcOrd="0" destOrd="5" presId="urn:microsoft.com/office/officeart/2005/8/layout/vList2"/>
    <dgm:cxn modelId="{702CF28E-9C60-BF49-835C-04ED7B4D4E11}" srcId="{CE778FC7-3119-6C49-97FD-B42A3725ED69}" destId="{6D747F32-AA4B-1A4B-ABDE-51C6112E004A}" srcOrd="0" destOrd="0" parTransId="{E76ADFD7-580B-B94A-83D6-0484A81A558D}" sibTransId="{E68FDCE9-7C8D-1E4C-812A-6EA8AC1EB821}"/>
    <dgm:cxn modelId="{001DD798-968D-3046-AFAC-CF50E6D188FD}" srcId="{9507225D-5933-4C5F-9CBF-8DED958542D8}" destId="{409962BF-6489-0D46-8192-E25D290AE5EE}" srcOrd="6" destOrd="0" parTransId="{11D302FC-9CCB-FC49-8518-93818BB9BAFF}" sibTransId="{5C7421F5-1CD9-5B45-B5E5-E1B36AA3393A}"/>
    <dgm:cxn modelId="{75DC9199-E861-1F40-8FC0-CBFE50E0E09E}" srcId="{7BC021E6-104B-4E2C-8DD6-47AE214F4B21}" destId="{4F42ABA2-859F-0849-A1EA-3D5C795889A9}" srcOrd="3" destOrd="0" parTransId="{523BD5F3-0F0F-2143-A7C7-B5C4C69DDC41}" sibTransId="{E08B0C86-2AF0-3A45-BFB7-BC9565B280BF}"/>
    <dgm:cxn modelId="{B5981D9B-C306-4CBC-8AE9-08227DBD5F5B}" type="presOf" srcId="{CE778FC7-3119-6C49-97FD-B42A3725ED69}" destId="{01680380-CB5D-7947-B6AA-67A5618B3F19}" srcOrd="0" destOrd="2" presId="urn:microsoft.com/office/officeart/2005/8/layout/vList2"/>
    <dgm:cxn modelId="{B3D70B9E-9BCA-4CA9-B1C6-A83FFB75978D}" type="presOf" srcId="{409962BF-6489-0D46-8192-E25D290AE5EE}" destId="{8F393206-19FF-F74F-8189-F91D22FF07D3}" srcOrd="0" destOrd="6" presId="urn:microsoft.com/office/officeart/2005/8/layout/vList2"/>
    <dgm:cxn modelId="{B50000A8-212B-427D-9279-6B3EBC552317}" type="presOf" srcId="{6FEAB6D9-94BF-2E42-9892-21AF8175E360}" destId="{01680380-CB5D-7947-B6AA-67A5618B3F19}" srcOrd="0" destOrd="7" presId="urn:microsoft.com/office/officeart/2005/8/layout/vList2"/>
    <dgm:cxn modelId="{B380C9B3-A48B-4467-8249-66022A3F1259}" type="presOf" srcId="{9507225D-5933-4C5F-9CBF-8DED958542D8}" destId="{65AB98C9-ED12-0947-8F7F-EF0FD2431B32}" srcOrd="0" destOrd="0" presId="urn:microsoft.com/office/officeart/2005/8/layout/vList2"/>
    <dgm:cxn modelId="{5D0DC9B4-5E30-4C88-8594-08D97E2F5FB9}" srcId="{84F9EB5C-8208-4253-BD4C-8A81F9C0310A}" destId="{7BC021E6-104B-4E2C-8DD6-47AE214F4B21}" srcOrd="1" destOrd="0" parTransId="{5DFAB154-81C3-40E2-A34A-76C4BBBAD4FF}" sibTransId="{3EA0A252-A414-4646-A4FC-B1CA2B5120C8}"/>
    <dgm:cxn modelId="{B40C0ABA-D236-3B40-9B57-0E23224A3FB1}" srcId="{9507225D-5933-4C5F-9CBF-8DED958542D8}" destId="{5FACFCAB-9A58-9542-9AD6-893F0599F4D5}" srcOrd="1" destOrd="0" parTransId="{EF64F4B4-65F9-F042-80B6-D48BD5C4F5E2}" sibTransId="{7C6501E0-9E31-CB4A-8FD4-B4C6C3141110}"/>
    <dgm:cxn modelId="{58EAB1D6-E56E-416F-ADCB-7F2F1BA49B33}" type="presOf" srcId="{2165908F-405A-3640-92CE-1143886E705B}" destId="{8F393206-19FF-F74F-8189-F91D22FF07D3}" srcOrd="0" destOrd="5" presId="urn:microsoft.com/office/officeart/2005/8/layout/vList2"/>
    <dgm:cxn modelId="{8A33A1D8-C5AF-4952-AD71-F6AF1F1DEA57}" type="presOf" srcId="{E90C5817-9EA3-474A-BA86-D82FDE5739BE}" destId="{01680380-CB5D-7947-B6AA-67A5618B3F19}" srcOrd="0" destOrd="0" presId="urn:microsoft.com/office/officeart/2005/8/layout/vList2"/>
    <dgm:cxn modelId="{D08741E6-B5C6-F645-A127-301A2134AC1E}" srcId="{9507225D-5933-4C5F-9CBF-8DED958542D8}" destId="{730F0129-115C-5746-9291-F3FBBB814BDE}" srcOrd="4" destOrd="0" parTransId="{9A391F3C-030C-9046-83B7-12D13338E333}" sibTransId="{D27933E1-2CD9-2644-B6EE-84A13E4EFC6A}"/>
    <dgm:cxn modelId="{E98AA1E8-D778-4168-A4CA-7373EBE9A7AB}" srcId="{7BC021E6-104B-4E2C-8DD6-47AE214F4B21}" destId="{938044F6-C309-4F7E-981D-B65AD9143DED}" srcOrd="2" destOrd="0" parTransId="{A93179F9-D4A7-4058-830A-640804369640}" sibTransId="{1462163A-ABBE-44CE-A289-21C6F68A8092}"/>
    <dgm:cxn modelId="{DADAC1EF-8593-0746-9C3F-5144CD3B13BA}" srcId="{9507225D-5933-4C5F-9CBF-8DED958542D8}" destId="{03EE3AFA-C593-2449-B8F3-CF91721FDCB5}" srcOrd="3" destOrd="0" parTransId="{AD011150-9CB9-8D40-A055-ACDCF1B6E2FE}" sibTransId="{80341FBD-0F18-1445-975F-947DEA256040}"/>
    <dgm:cxn modelId="{230FA3F1-F6F6-3445-88B3-530F264005F1}" srcId="{7BC021E6-104B-4E2C-8DD6-47AE214F4B21}" destId="{6FEAB6D9-94BF-2E42-9892-21AF8175E360}" srcOrd="4" destOrd="0" parTransId="{2E60350E-4273-E245-9E80-D2265E235EFC}" sibTransId="{AE15BCC8-65BC-F348-A364-EEE1B7A94CA3}"/>
    <dgm:cxn modelId="{B3FECEFB-A888-4BAF-9803-97AD9D0B7A81}" srcId="{84F9EB5C-8208-4253-BD4C-8A81F9C0310A}" destId="{9507225D-5933-4C5F-9CBF-8DED958542D8}" srcOrd="0" destOrd="0" parTransId="{241D3C3B-B23B-424F-A38A-B118F7E9336A}" sibTransId="{1CA9B3F9-B5E1-4995-8C51-B9A4EF1D2E94}"/>
    <dgm:cxn modelId="{77E4ADC7-96DD-4452-B9A6-88AA3CA9D979}" type="presParOf" srcId="{97F44D0E-B76A-BB49-A504-C8955D203370}" destId="{65AB98C9-ED12-0947-8F7F-EF0FD2431B32}" srcOrd="0" destOrd="0" presId="urn:microsoft.com/office/officeart/2005/8/layout/vList2"/>
    <dgm:cxn modelId="{54908E37-F5C8-44D8-A7B7-D82C61F3944F}" type="presParOf" srcId="{97F44D0E-B76A-BB49-A504-C8955D203370}" destId="{8F393206-19FF-F74F-8189-F91D22FF07D3}" srcOrd="1" destOrd="0" presId="urn:microsoft.com/office/officeart/2005/8/layout/vList2"/>
    <dgm:cxn modelId="{063B0EA3-A579-4E74-B980-1D0DDB556297}" type="presParOf" srcId="{97F44D0E-B76A-BB49-A504-C8955D203370}" destId="{F2D88119-DC12-4345-A4A8-B9C08CFA40C9}" srcOrd="2" destOrd="0" presId="urn:microsoft.com/office/officeart/2005/8/layout/vList2"/>
    <dgm:cxn modelId="{707BB3A8-DE0F-41BC-8E1A-E1E0A43F4961}" type="presParOf" srcId="{97F44D0E-B76A-BB49-A504-C8955D203370}" destId="{01680380-CB5D-7947-B6AA-67A5618B3F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7BA2B-A1A3-436E-A616-56DAEBDEF6D0}"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F480D966-1D13-4ED1-AD1B-65E26F376779}">
      <dgm:prSet custT="1"/>
      <dgm:spPr/>
      <dgm:t>
        <a:bodyPr/>
        <a:lstStyle/>
        <a:p>
          <a:r>
            <a:rPr lang="en-US" sz="1200"/>
            <a:t>Minimize Plastics</a:t>
          </a:r>
        </a:p>
      </dgm:t>
    </dgm:pt>
    <dgm:pt modelId="{A349140B-F5A1-43DD-A340-73157C1A8387}" type="parTrans" cxnId="{DA6AB120-A67B-4D75-BA95-5E3C72AE333C}">
      <dgm:prSet/>
      <dgm:spPr/>
      <dgm:t>
        <a:bodyPr/>
        <a:lstStyle/>
        <a:p>
          <a:endParaRPr lang="en-US"/>
        </a:p>
      </dgm:t>
    </dgm:pt>
    <dgm:pt modelId="{63C746A5-653C-4A4E-B7D9-5B8E45CF8175}" type="sibTrans" cxnId="{DA6AB120-A67B-4D75-BA95-5E3C72AE333C}">
      <dgm:prSet/>
      <dgm:spPr/>
      <dgm:t>
        <a:bodyPr/>
        <a:lstStyle/>
        <a:p>
          <a:endParaRPr lang="en-US"/>
        </a:p>
      </dgm:t>
    </dgm:pt>
    <dgm:pt modelId="{1A6D715B-2290-4256-9C42-9D66FE04DECB}">
      <dgm:prSet/>
      <dgm:spPr/>
      <dgm:t>
        <a:bodyPr/>
        <a:lstStyle/>
        <a:p>
          <a:r>
            <a:rPr lang="en-US"/>
            <a:t>Replace plastic bottles with aluminum cans</a:t>
          </a:r>
          <a:br>
            <a:rPr lang="en-US"/>
          </a:br>
          <a:br>
            <a:rPr lang="en-US"/>
          </a:br>
          <a:r>
            <a:rPr lang="en-US"/>
            <a:t>Replace condiment packets with condiment dispensers</a:t>
          </a:r>
        </a:p>
        <a:p>
          <a:endParaRPr lang="en-US"/>
        </a:p>
        <a:p>
          <a:endParaRPr lang="en-US"/>
        </a:p>
        <a:p>
          <a:endParaRPr lang="en-US"/>
        </a:p>
        <a:p>
          <a:endParaRPr lang="en-US"/>
        </a:p>
        <a:p>
          <a:br>
            <a:rPr lang="en-US"/>
          </a:br>
          <a:br>
            <a:rPr lang="en-US"/>
          </a:br>
          <a:br>
            <a:rPr lang="en-US"/>
          </a:br>
          <a:r>
            <a:rPr lang="en-US"/>
            <a:t>C.13, pg. 22</a:t>
          </a:r>
        </a:p>
        <a:p>
          <a:r>
            <a:rPr lang="en-US"/>
            <a:t>Schedule B Procurement Specifications, pg. 51</a:t>
          </a:r>
        </a:p>
      </dgm:t>
    </dgm:pt>
    <dgm:pt modelId="{1C17C40F-B43F-4C07-877E-35AA9E3A3B5C}" type="parTrans" cxnId="{40A84A36-59F9-4059-9EE6-B0B95C284C48}">
      <dgm:prSet/>
      <dgm:spPr/>
      <dgm:t>
        <a:bodyPr/>
        <a:lstStyle/>
        <a:p>
          <a:endParaRPr lang="en-US"/>
        </a:p>
      </dgm:t>
    </dgm:pt>
    <dgm:pt modelId="{10CFCBC0-AE78-404D-82C0-9E59A0F638D6}" type="sibTrans" cxnId="{40A84A36-59F9-4059-9EE6-B0B95C284C48}">
      <dgm:prSet/>
      <dgm:spPr/>
      <dgm:t>
        <a:bodyPr/>
        <a:lstStyle/>
        <a:p>
          <a:endParaRPr lang="en-US"/>
        </a:p>
      </dgm:t>
    </dgm:pt>
    <dgm:pt modelId="{9A7B1AAE-48E9-468B-A44F-1FC7DC198479}">
      <dgm:prSet custT="1"/>
      <dgm:spPr/>
      <dgm:t>
        <a:bodyPr/>
        <a:lstStyle/>
        <a:p>
          <a:r>
            <a:rPr lang="en-US" sz="1200"/>
            <a:t>Reduce Compost Contamination</a:t>
          </a:r>
        </a:p>
      </dgm:t>
    </dgm:pt>
    <dgm:pt modelId="{5C5C9892-2DB2-452B-AAE6-40EF97B8C93C}" type="parTrans" cxnId="{BDEC2543-4581-40E3-8E4C-C470015B7750}">
      <dgm:prSet/>
      <dgm:spPr/>
      <dgm:t>
        <a:bodyPr/>
        <a:lstStyle/>
        <a:p>
          <a:endParaRPr lang="en-US"/>
        </a:p>
      </dgm:t>
    </dgm:pt>
    <dgm:pt modelId="{321E62C3-180C-4056-8314-7E3348DAAC65}" type="sibTrans" cxnId="{BDEC2543-4581-40E3-8E4C-C470015B7750}">
      <dgm:prSet/>
      <dgm:spPr/>
      <dgm:t>
        <a:bodyPr/>
        <a:lstStyle/>
        <a:p>
          <a:endParaRPr lang="en-US"/>
        </a:p>
      </dgm:t>
    </dgm:pt>
    <dgm:pt modelId="{AFB5B046-4657-4F8A-8E31-217A79414CBD}">
      <dgm:prSet/>
      <dgm:spPr/>
      <dgm:t>
        <a:bodyPr/>
        <a:lstStyle/>
        <a:p>
          <a:r>
            <a:rPr lang="en-US"/>
            <a:t>Replace condiment packets with condiment dispensers</a:t>
          </a:r>
          <a:br>
            <a:rPr lang="en-US"/>
          </a:br>
          <a:br>
            <a:rPr lang="en-US"/>
          </a:br>
          <a:r>
            <a:rPr lang="en-US"/>
            <a:t>Move to all certified compostable ware</a:t>
          </a:r>
          <a:br>
            <a:rPr lang="en-US"/>
          </a:br>
          <a:br>
            <a:rPr lang="en-US"/>
          </a:br>
          <a:br>
            <a:rPr lang="en-US"/>
          </a:br>
          <a:br>
            <a:rPr lang="en-US"/>
          </a:br>
          <a:br>
            <a:rPr lang="en-US"/>
          </a:br>
          <a:br>
            <a:rPr lang="en-US"/>
          </a:br>
          <a:br>
            <a:rPr lang="en-US"/>
          </a:br>
          <a:br>
            <a:rPr lang="en-US"/>
          </a:br>
          <a:br>
            <a:rPr lang="en-US"/>
          </a:br>
          <a:br>
            <a:rPr lang="en-US"/>
          </a:br>
          <a:r>
            <a:rPr lang="en-US"/>
            <a:t>C.13, pg. 22</a:t>
          </a:r>
        </a:p>
      </dgm:t>
    </dgm:pt>
    <dgm:pt modelId="{F4D349C0-20D5-4C6C-A02B-F5EB96B51D36}" type="parTrans" cxnId="{E7D85C54-E646-4FDF-B583-94624A57724B}">
      <dgm:prSet/>
      <dgm:spPr/>
      <dgm:t>
        <a:bodyPr/>
        <a:lstStyle/>
        <a:p>
          <a:endParaRPr lang="en-US"/>
        </a:p>
      </dgm:t>
    </dgm:pt>
    <dgm:pt modelId="{E46E348D-2933-4687-BE11-E99580CE83A1}" type="sibTrans" cxnId="{E7D85C54-E646-4FDF-B583-94624A57724B}">
      <dgm:prSet/>
      <dgm:spPr/>
      <dgm:t>
        <a:bodyPr/>
        <a:lstStyle/>
        <a:p>
          <a:endParaRPr lang="en-US"/>
        </a:p>
      </dgm:t>
    </dgm:pt>
    <dgm:pt modelId="{99906F98-749C-4851-9918-EC7854F6DCE8}">
      <dgm:prSet custT="1"/>
      <dgm:spPr/>
      <dgm:t>
        <a:bodyPr/>
        <a:lstStyle/>
        <a:p>
          <a:r>
            <a:rPr lang="en-US" sz="1200"/>
            <a:t>Reduce and Divert Food Waste</a:t>
          </a:r>
        </a:p>
      </dgm:t>
    </dgm:pt>
    <dgm:pt modelId="{B3E8B0FC-54DD-4DDB-BB96-E59CB6AACE7C}" type="parTrans" cxnId="{E357F9B5-3593-4058-8402-B4B6D6A900F7}">
      <dgm:prSet/>
      <dgm:spPr/>
      <dgm:t>
        <a:bodyPr/>
        <a:lstStyle/>
        <a:p>
          <a:endParaRPr lang="en-US"/>
        </a:p>
      </dgm:t>
    </dgm:pt>
    <dgm:pt modelId="{C5DE39E5-0312-4E05-90E9-3D06995B1E23}" type="sibTrans" cxnId="{E357F9B5-3593-4058-8402-B4B6D6A900F7}">
      <dgm:prSet/>
      <dgm:spPr/>
      <dgm:t>
        <a:bodyPr/>
        <a:lstStyle/>
        <a:p>
          <a:endParaRPr lang="en-US"/>
        </a:p>
      </dgm:t>
    </dgm:pt>
    <dgm:pt modelId="{A6BB2013-464D-4BF7-A701-B9F7F76BAE05}">
      <dgm:prSet/>
      <dgm:spPr/>
      <dgm:t>
        <a:bodyPr/>
        <a:lstStyle/>
        <a:p>
          <a:r>
            <a:rPr lang="en-US"/>
            <a:t>Incorporate ingredients that reflect cultural preference and diversity</a:t>
          </a:r>
          <a:br>
            <a:rPr lang="en-US"/>
          </a:br>
          <a:br>
            <a:rPr lang="en-US"/>
          </a:br>
          <a:r>
            <a:rPr lang="en-US"/>
            <a:t>Prioritize operations that limit food waste.</a:t>
          </a:r>
          <a:br>
            <a:rPr lang="en-US"/>
          </a:br>
          <a:br>
            <a:rPr lang="en-US"/>
          </a:br>
          <a:r>
            <a:rPr lang="en-US"/>
            <a:t>Composting food waste</a:t>
          </a:r>
          <a:br>
            <a:rPr lang="en-US"/>
          </a:br>
          <a:br>
            <a:rPr lang="en-US"/>
          </a:br>
          <a:r>
            <a:rPr lang="en-US"/>
            <a:t>Partner with food rescue organization for pre-consumer and post-consumer food donation </a:t>
          </a:r>
        </a:p>
        <a:p>
          <a:br>
            <a:rPr lang="en-US"/>
          </a:br>
          <a:r>
            <a:rPr lang="en-US"/>
            <a:t>C.13, pg. 19, 20, 22</a:t>
          </a:r>
        </a:p>
      </dgm:t>
    </dgm:pt>
    <dgm:pt modelId="{B55134F1-5BF5-4310-981A-618AB3CD975A}" type="parTrans" cxnId="{C6456185-96A2-48BE-A313-55DD7A187AD1}">
      <dgm:prSet/>
      <dgm:spPr/>
      <dgm:t>
        <a:bodyPr/>
        <a:lstStyle/>
        <a:p>
          <a:endParaRPr lang="en-US"/>
        </a:p>
      </dgm:t>
    </dgm:pt>
    <dgm:pt modelId="{87C59128-AFCB-44DB-B00D-4DC4DADDA94D}" type="sibTrans" cxnId="{C6456185-96A2-48BE-A313-55DD7A187AD1}">
      <dgm:prSet/>
      <dgm:spPr/>
      <dgm:t>
        <a:bodyPr/>
        <a:lstStyle/>
        <a:p>
          <a:endParaRPr lang="en-US"/>
        </a:p>
      </dgm:t>
    </dgm:pt>
    <dgm:pt modelId="{37335E94-D01A-40A5-833D-9CA08E37931D}">
      <dgm:prSet custT="1"/>
      <dgm:spPr/>
      <dgm:t>
        <a:bodyPr/>
        <a:lstStyle/>
        <a:p>
          <a:r>
            <a:rPr lang="en-US" sz="1200"/>
            <a:t>Reduce Single-Use Items in Trash</a:t>
          </a:r>
        </a:p>
      </dgm:t>
    </dgm:pt>
    <dgm:pt modelId="{84A73FEF-AF20-48B8-A089-AC0A9A88FBB2}" type="parTrans" cxnId="{C171F4AF-11EF-41F4-B1FA-9B56B7ACD7F4}">
      <dgm:prSet/>
      <dgm:spPr/>
      <dgm:t>
        <a:bodyPr/>
        <a:lstStyle/>
        <a:p>
          <a:endParaRPr lang="en-US"/>
        </a:p>
      </dgm:t>
    </dgm:pt>
    <dgm:pt modelId="{0449811F-7E42-4E30-86BC-53334776BE65}" type="sibTrans" cxnId="{C171F4AF-11EF-41F4-B1FA-9B56B7ACD7F4}">
      <dgm:prSet/>
      <dgm:spPr/>
      <dgm:t>
        <a:bodyPr/>
        <a:lstStyle/>
        <a:p>
          <a:endParaRPr lang="en-US"/>
        </a:p>
      </dgm:t>
    </dgm:pt>
    <dgm:pt modelId="{DB8505ED-64EB-42E8-BC03-6FE862D39B14}">
      <dgm:prSet/>
      <dgm:spPr/>
      <dgm:t>
        <a:bodyPr/>
        <a:lstStyle/>
        <a:p>
          <a:r>
            <a:rPr lang="en-US"/>
            <a:t>Short-term: All certified compostable ware</a:t>
          </a:r>
          <a:br>
            <a:rPr lang="en-US"/>
          </a:br>
          <a:br>
            <a:rPr lang="en-US"/>
          </a:br>
          <a:r>
            <a:rPr lang="en-US"/>
            <a:t>Long-term: Piloting reusable trays</a:t>
          </a:r>
          <a:br>
            <a:rPr lang="en-US"/>
          </a:br>
          <a:br>
            <a:rPr lang="en-US"/>
          </a:br>
          <a:r>
            <a:rPr lang="en-US"/>
            <a:t>Prioritize recycling, </a:t>
          </a:r>
          <a:r>
            <a:rPr lang="en-US" err="1"/>
            <a:t>NexTrex</a:t>
          </a:r>
          <a:r>
            <a:rPr lang="en-US"/>
            <a:t> Plastic Film Recycling</a:t>
          </a:r>
        </a:p>
        <a:p>
          <a:endParaRPr lang="en-US"/>
        </a:p>
        <a:p>
          <a:br>
            <a:rPr lang="en-US"/>
          </a:br>
          <a:endParaRPr lang="en-US"/>
        </a:p>
        <a:p>
          <a:br>
            <a:rPr lang="en-US"/>
          </a:br>
          <a:r>
            <a:rPr lang="en-US"/>
            <a:t>C.13, pg. 22, 23</a:t>
          </a:r>
        </a:p>
        <a:p>
          <a:r>
            <a:rPr lang="en-US"/>
            <a:t>Section 7.6, pg. 34</a:t>
          </a:r>
        </a:p>
      </dgm:t>
    </dgm:pt>
    <dgm:pt modelId="{EED8F701-BB57-49DF-BF3C-73D47D686215}" type="parTrans" cxnId="{0F0B84CB-194D-4DCF-A766-AAB54124B479}">
      <dgm:prSet/>
      <dgm:spPr/>
      <dgm:t>
        <a:bodyPr/>
        <a:lstStyle/>
        <a:p>
          <a:endParaRPr lang="en-US"/>
        </a:p>
      </dgm:t>
    </dgm:pt>
    <dgm:pt modelId="{082B8DBC-0ED7-4F63-9EA0-7EB4C018D64A}" type="sibTrans" cxnId="{0F0B84CB-194D-4DCF-A766-AAB54124B479}">
      <dgm:prSet/>
      <dgm:spPr/>
      <dgm:t>
        <a:bodyPr/>
        <a:lstStyle/>
        <a:p>
          <a:endParaRPr lang="en-US"/>
        </a:p>
      </dgm:t>
    </dgm:pt>
    <dgm:pt modelId="{28BE30B0-DE0E-2648-8CC6-8349CE31DD9C}">
      <dgm:prSet/>
      <dgm:spPr/>
      <dgm:t>
        <a:bodyPr/>
        <a:lstStyle/>
        <a:p>
          <a:r>
            <a:rPr lang="en-US"/>
            <a:t>Schedule B Procurement Specifications, pg. 51</a:t>
          </a:r>
        </a:p>
      </dgm:t>
    </dgm:pt>
    <dgm:pt modelId="{B5A7A6C9-94D3-9E45-9C48-CC0302269662}" type="parTrans" cxnId="{6F5F2A1D-BFE9-F348-B13F-5914F4DBBA9E}">
      <dgm:prSet/>
      <dgm:spPr/>
      <dgm:t>
        <a:bodyPr/>
        <a:lstStyle/>
        <a:p>
          <a:endParaRPr lang="en-US"/>
        </a:p>
      </dgm:t>
    </dgm:pt>
    <dgm:pt modelId="{D388BB8C-836C-5C43-AD0B-D81038914448}" type="sibTrans" cxnId="{6F5F2A1D-BFE9-F348-B13F-5914F4DBBA9E}">
      <dgm:prSet/>
      <dgm:spPr/>
      <dgm:t>
        <a:bodyPr/>
        <a:lstStyle/>
        <a:p>
          <a:endParaRPr lang="en-US"/>
        </a:p>
      </dgm:t>
    </dgm:pt>
    <dgm:pt modelId="{0FE6FCAB-B815-5A45-AE2D-2F8243DAA492}">
      <dgm:prSet/>
      <dgm:spPr/>
      <dgm:t>
        <a:bodyPr/>
        <a:lstStyle/>
        <a:p>
          <a:r>
            <a:rPr lang="en-US"/>
            <a:t>Schedule B Procurement Specifications, pg. 51</a:t>
          </a:r>
        </a:p>
      </dgm:t>
    </dgm:pt>
    <dgm:pt modelId="{3D64C59B-BC3F-D141-BE98-4E7A3386533B}" type="parTrans" cxnId="{F3B3EC39-A96C-AE4E-954F-D00A8206424A}">
      <dgm:prSet/>
      <dgm:spPr/>
      <dgm:t>
        <a:bodyPr/>
        <a:lstStyle/>
        <a:p>
          <a:endParaRPr lang="en-US"/>
        </a:p>
      </dgm:t>
    </dgm:pt>
    <dgm:pt modelId="{8CBD2954-9F78-154F-A58D-20B679371D81}" type="sibTrans" cxnId="{F3B3EC39-A96C-AE4E-954F-D00A8206424A}">
      <dgm:prSet/>
      <dgm:spPr/>
      <dgm:t>
        <a:bodyPr/>
        <a:lstStyle/>
        <a:p>
          <a:endParaRPr lang="en-US"/>
        </a:p>
      </dgm:t>
    </dgm:pt>
    <dgm:pt modelId="{D07425A5-7A3A-CC4E-85CB-3E74CF600D66}">
      <dgm:prSet custT="1"/>
      <dgm:spPr/>
      <dgm:t>
        <a:bodyPr/>
        <a:lstStyle/>
        <a:p>
          <a:r>
            <a:rPr lang="en-US" sz="1200"/>
            <a:t>Reduce toxins/ transportation emissions</a:t>
          </a:r>
        </a:p>
      </dgm:t>
    </dgm:pt>
    <dgm:pt modelId="{6F884603-C0D6-634C-8507-F8303DA9CD68}" type="parTrans" cxnId="{3D09BD4D-8ACD-DB43-90D9-217017FF9790}">
      <dgm:prSet/>
      <dgm:spPr/>
      <dgm:t>
        <a:bodyPr/>
        <a:lstStyle/>
        <a:p>
          <a:endParaRPr lang="en-US"/>
        </a:p>
      </dgm:t>
    </dgm:pt>
    <dgm:pt modelId="{DFE7E424-E7AD-8640-988E-FBB5C18DD06F}" type="sibTrans" cxnId="{3D09BD4D-8ACD-DB43-90D9-217017FF9790}">
      <dgm:prSet/>
      <dgm:spPr/>
      <dgm:t>
        <a:bodyPr/>
        <a:lstStyle/>
        <a:p>
          <a:endParaRPr lang="en-US"/>
        </a:p>
      </dgm:t>
    </dgm:pt>
    <dgm:pt modelId="{44EB0A13-3BE2-A242-AD24-8CD1A609FE3A}">
      <dgm:prSet/>
      <dgm:spPr/>
      <dgm:t>
        <a:bodyPr/>
        <a:lstStyle/>
        <a:p>
          <a:r>
            <a:rPr lang="en-US"/>
            <a:t>Locally sourced within 250 miles</a:t>
          </a:r>
          <a:br>
            <a:rPr lang="en-US"/>
          </a:br>
          <a:br>
            <a:rPr lang="en-US"/>
          </a:br>
          <a:r>
            <a:rPr lang="en-US"/>
            <a:t>In-season products</a:t>
          </a:r>
          <a:br>
            <a:rPr lang="en-US"/>
          </a:br>
          <a:br>
            <a:rPr lang="en-US"/>
          </a:br>
          <a:r>
            <a:rPr lang="en-US"/>
            <a:t>Organic</a:t>
          </a:r>
          <a:br>
            <a:rPr lang="en-US"/>
          </a:br>
          <a:br>
            <a:rPr lang="en-US"/>
          </a:br>
          <a:r>
            <a:rPr lang="en-US"/>
            <a:t>Eliminate PFAS</a:t>
          </a:r>
          <a:br>
            <a:rPr lang="en-US"/>
          </a:br>
          <a:endParaRPr lang="en-US"/>
        </a:p>
        <a:p>
          <a:endParaRPr lang="en-US"/>
        </a:p>
        <a:p>
          <a:endParaRPr lang="en-US"/>
        </a:p>
        <a:p>
          <a:endParaRPr lang="en-US"/>
        </a:p>
        <a:p>
          <a:endParaRPr lang="en-US"/>
        </a:p>
        <a:p>
          <a:r>
            <a:rPr lang="en-US"/>
            <a:t>C.13, pg. 19, 22</a:t>
          </a:r>
        </a:p>
      </dgm:t>
    </dgm:pt>
    <dgm:pt modelId="{36CA208F-6B5A-704F-B0DB-933D60FE49AA}" type="parTrans" cxnId="{89943EDE-9B82-FC48-8F74-B37B88B3D023}">
      <dgm:prSet/>
      <dgm:spPr/>
      <dgm:t>
        <a:bodyPr/>
        <a:lstStyle/>
        <a:p>
          <a:endParaRPr lang="en-US"/>
        </a:p>
      </dgm:t>
    </dgm:pt>
    <dgm:pt modelId="{DD0CF575-39CB-8647-BFAC-BA3B16549C5C}" type="sibTrans" cxnId="{89943EDE-9B82-FC48-8F74-B37B88B3D023}">
      <dgm:prSet/>
      <dgm:spPr/>
      <dgm:t>
        <a:bodyPr/>
        <a:lstStyle/>
        <a:p>
          <a:endParaRPr lang="en-US"/>
        </a:p>
      </dgm:t>
    </dgm:pt>
    <dgm:pt modelId="{FA5F4FE6-CE33-0E4F-A4D2-C9002D3A46B8}" type="pres">
      <dgm:prSet presAssocID="{0E47BA2B-A1A3-436E-A616-56DAEBDEF6D0}" presName="Name0" presStyleCnt="0">
        <dgm:presLayoutVars>
          <dgm:dir/>
          <dgm:animLvl val="lvl"/>
          <dgm:resizeHandles val="exact"/>
        </dgm:presLayoutVars>
      </dgm:prSet>
      <dgm:spPr/>
    </dgm:pt>
    <dgm:pt modelId="{15C40CA9-FC39-244F-A32F-7AFE2BFE7F86}" type="pres">
      <dgm:prSet presAssocID="{D07425A5-7A3A-CC4E-85CB-3E74CF600D66}" presName="composite" presStyleCnt="0"/>
      <dgm:spPr/>
    </dgm:pt>
    <dgm:pt modelId="{057551DB-C602-244D-8DF0-32DC35F28D47}" type="pres">
      <dgm:prSet presAssocID="{D07425A5-7A3A-CC4E-85CB-3E74CF600D66}" presName="parTx" presStyleLbl="alignNode1" presStyleIdx="0" presStyleCnt="5">
        <dgm:presLayoutVars>
          <dgm:chMax val="0"/>
          <dgm:chPref val="0"/>
        </dgm:presLayoutVars>
      </dgm:prSet>
      <dgm:spPr/>
    </dgm:pt>
    <dgm:pt modelId="{F5FE9F40-3F7E-B042-BE86-63F8CC2BE4E9}" type="pres">
      <dgm:prSet presAssocID="{D07425A5-7A3A-CC4E-85CB-3E74CF600D66}" presName="desTx" presStyleLbl="alignAccFollowNode1" presStyleIdx="0" presStyleCnt="5">
        <dgm:presLayoutVars/>
      </dgm:prSet>
      <dgm:spPr/>
    </dgm:pt>
    <dgm:pt modelId="{291BE9F2-4BAF-474B-8AAF-C1F7A2811283}" type="pres">
      <dgm:prSet presAssocID="{DFE7E424-E7AD-8640-988E-FBB5C18DD06F}" presName="space" presStyleCnt="0"/>
      <dgm:spPr/>
    </dgm:pt>
    <dgm:pt modelId="{DDA313BA-88F9-3C48-97A6-B96D1DCA16BB}" type="pres">
      <dgm:prSet presAssocID="{F480D966-1D13-4ED1-AD1B-65E26F376779}" presName="composite" presStyleCnt="0"/>
      <dgm:spPr/>
    </dgm:pt>
    <dgm:pt modelId="{EDCEF79F-D1F9-614C-9D6B-76294D27C81A}" type="pres">
      <dgm:prSet presAssocID="{F480D966-1D13-4ED1-AD1B-65E26F376779}" presName="parTx" presStyleLbl="alignNode1" presStyleIdx="1" presStyleCnt="5">
        <dgm:presLayoutVars>
          <dgm:chMax val="0"/>
          <dgm:chPref val="0"/>
        </dgm:presLayoutVars>
      </dgm:prSet>
      <dgm:spPr/>
    </dgm:pt>
    <dgm:pt modelId="{5A952861-0DBF-4D4A-AF56-6F28693DC833}" type="pres">
      <dgm:prSet presAssocID="{F480D966-1D13-4ED1-AD1B-65E26F376779}" presName="desTx" presStyleLbl="alignAccFollowNode1" presStyleIdx="1" presStyleCnt="5">
        <dgm:presLayoutVars/>
      </dgm:prSet>
      <dgm:spPr/>
    </dgm:pt>
    <dgm:pt modelId="{8EF9F792-A227-F94B-8B4C-6435819BBDB7}" type="pres">
      <dgm:prSet presAssocID="{63C746A5-653C-4A4E-B7D9-5B8E45CF8175}" presName="space" presStyleCnt="0"/>
      <dgm:spPr/>
    </dgm:pt>
    <dgm:pt modelId="{546052D3-914A-4141-B0B9-D26FCA1446EB}" type="pres">
      <dgm:prSet presAssocID="{9A7B1AAE-48E9-468B-A44F-1FC7DC198479}" presName="composite" presStyleCnt="0"/>
      <dgm:spPr/>
    </dgm:pt>
    <dgm:pt modelId="{41E1C804-5F0D-684B-8E96-8D4863C56110}" type="pres">
      <dgm:prSet presAssocID="{9A7B1AAE-48E9-468B-A44F-1FC7DC198479}" presName="parTx" presStyleLbl="alignNode1" presStyleIdx="2" presStyleCnt="5">
        <dgm:presLayoutVars>
          <dgm:chMax val="0"/>
          <dgm:chPref val="0"/>
        </dgm:presLayoutVars>
      </dgm:prSet>
      <dgm:spPr/>
    </dgm:pt>
    <dgm:pt modelId="{17E7391D-58E5-F04A-8FA3-043B1028E8A1}" type="pres">
      <dgm:prSet presAssocID="{9A7B1AAE-48E9-468B-A44F-1FC7DC198479}" presName="desTx" presStyleLbl="alignAccFollowNode1" presStyleIdx="2" presStyleCnt="5">
        <dgm:presLayoutVars/>
      </dgm:prSet>
      <dgm:spPr/>
    </dgm:pt>
    <dgm:pt modelId="{DB08023E-3B0C-AF41-B0B2-360471EB1914}" type="pres">
      <dgm:prSet presAssocID="{321E62C3-180C-4056-8314-7E3348DAAC65}" presName="space" presStyleCnt="0"/>
      <dgm:spPr/>
    </dgm:pt>
    <dgm:pt modelId="{6F85F277-1BD7-B34E-BCA9-882E528266D7}" type="pres">
      <dgm:prSet presAssocID="{99906F98-749C-4851-9918-EC7854F6DCE8}" presName="composite" presStyleCnt="0"/>
      <dgm:spPr/>
    </dgm:pt>
    <dgm:pt modelId="{1044ADB1-441B-D646-B4A2-EBB00541C52D}" type="pres">
      <dgm:prSet presAssocID="{99906F98-749C-4851-9918-EC7854F6DCE8}" presName="parTx" presStyleLbl="alignNode1" presStyleIdx="3" presStyleCnt="5">
        <dgm:presLayoutVars>
          <dgm:chMax val="0"/>
          <dgm:chPref val="0"/>
        </dgm:presLayoutVars>
      </dgm:prSet>
      <dgm:spPr/>
    </dgm:pt>
    <dgm:pt modelId="{1D32E48A-6FE7-E840-B572-D50E28F19EE4}" type="pres">
      <dgm:prSet presAssocID="{99906F98-749C-4851-9918-EC7854F6DCE8}" presName="desTx" presStyleLbl="alignAccFollowNode1" presStyleIdx="3" presStyleCnt="5">
        <dgm:presLayoutVars/>
      </dgm:prSet>
      <dgm:spPr/>
    </dgm:pt>
    <dgm:pt modelId="{649B4A48-72B9-FC47-82D9-376CD39FA7C8}" type="pres">
      <dgm:prSet presAssocID="{C5DE39E5-0312-4E05-90E9-3D06995B1E23}" presName="space" presStyleCnt="0"/>
      <dgm:spPr/>
    </dgm:pt>
    <dgm:pt modelId="{60BC4D66-C21F-FC42-9FBE-E92610B108A5}" type="pres">
      <dgm:prSet presAssocID="{37335E94-D01A-40A5-833D-9CA08E37931D}" presName="composite" presStyleCnt="0"/>
      <dgm:spPr/>
    </dgm:pt>
    <dgm:pt modelId="{F66656DB-B5E3-D943-A9F2-48BC5E68B385}" type="pres">
      <dgm:prSet presAssocID="{37335E94-D01A-40A5-833D-9CA08E37931D}" presName="parTx" presStyleLbl="alignNode1" presStyleIdx="4" presStyleCnt="5">
        <dgm:presLayoutVars>
          <dgm:chMax val="0"/>
          <dgm:chPref val="0"/>
        </dgm:presLayoutVars>
      </dgm:prSet>
      <dgm:spPr/>
    </dgm:pt>
    <dgm:pt modelId="{D5BD9D35-9981-A24B-9A6F-2B981E1CDB41}" type="pres">
      <dgm:prSet presAssocID="{37335E94-D01A-40A5-833D-9CA08E37931D}" presName="desTx" presStyleLbl="alignAccFollowNode1" presStyleIdx="4" presStyleCnt="5">
        <dgm:presLayoutVars/>
      </dgm:prSet>
      <dgm:spPr/>
    </dgm:pt>
  </dgm:ptLst>
  <dgm:cxnLst>
    <dgm:cxn modelId="{6F5F2A1D-BFE9-F348-B13F-5914F4DBBA9E}" srcId="{9A7B1AAE-48E9-468B-A44F-1FC7DC198479}" destId="{28BE30B0-DE0E-2648-8CC6-8349CE31DD9C}" srcOrd="1" destOrd="0" parTransId="{B5A7A6C9-94D3-9E45-9C48-CC0302269662}" sibTransId="{D388BB8C-836C-5C43-AD0B-D81038914448}"/>
    <dgm:cxn modelId="{DA6AB120-A67B-4D75-BA95-5E3C72AE333C}" srcId="{0E47BA2B-A1A3-436E-A616-56DAEBDEF6D0}" destId="{F480D966-1D13-4ED1-AD1B-65E26F376779}" srcOrd="1" destOrd="0" parTransId="{A349140B-F5A1-43DD-A340-73157C1A8387}" sibTransId="{63C746A5-653C-4A4E-B7D9-5B8E45CF8175}"/>
    <dgm:cxn modelId="{45740727-36CF-7A4B-B347-D435216AEED8}" type="presOf" srcId="{DB8505ED-64EB-42E8-BC03-6FE862D39B14}" destId="{D5BD9D35-9981-A24B-9A6F-2B981E1CDB41}" srcOrd="0" destOrd="0" presId="urn:microsoft.com/office/officeart/2016/7/layout/HorizontalActionList"/>
    <dgm:cxn modelId="{19CEFD31-9720-004D-B72A-27A469BBFC91}" type="presOf" srcId="{28BE30B0-DE0E-2648-8CC6-8349CE31DD9C}" destId="{17E7391D-58E5-F04A-8FA3-043B1028E8A1}" srcOrd="0" destOrd="1" presId="urn:microsoft.com/office/officeart/2016/7/layout/HorizontalActionList"/>
    <dgm:cxn modelId="{3E852532-5ED5-D549-9D82-3A8EB87AEAF5}" type="presOf" srcId="{F480D966-1D13-4ED1-AD1B-65E26F376779}" destId="{EDCEF79F-D1F9-614C-9D6B-76294D27C81A}" srcOrd="0" destOrd="0" presId="urn:microsoft.com/office/officeart/2016/7/layout/HorizontalActionList"/>
    <dgm:cxn modelId="{FEA23136-F48C-CD4C-814B-DC2AC1330F03}" type="presOf" srcId="{99906F98-749C-4851-9918-EC7854F6DCE8}" destId="{1044ADB1-441B-D646-B4A2-EBB00541C52D}" srcOrd="0" destOrd="0" presId="urn:microsoft.com/office/officeart/2016/7/layout/HorizontalActionList"/>
    <dgm:cxn modelId="{40A84A36-59F9-4059-9EE6-B0B95C284C48}" srcId="{F480D966-1D13-4ED1-AD1B-65E26F376779}" destId="{1A6D715B-2290-4256-9C42-9D66FE04DECB}" srcOrd="0" destOrd="0" parTransId="{1C17C40F-B43F-4C07-877E-35AA9E3A3B5C}" sibTransId="{10CFCBC0-AE78-404D-82C0-9E59A0F638D6}"/>
    <dgm:cxn modelId="{F3B3EC39-A96C-AE4E-954F-D00A8206424A}" srcId="{37335E94-D01A-40A5-833D-9CA08E37931D}" destId="{0FE6FCAB-B815-5A45-AE2D-2F8243DAA492}" srcOrd="1" destOrd="0" parTransId="{3D64C59B-BC3F-D141-BE98-4E7A3386533B}" sibTransId="{8CBD2954-9F78-154F-A58D-20B679371D81}"/>
    <dgm:cxn modelId="{BDEC2543-4581-40E3-8E4C-C470015B7750}" srcId="{0E47BA2B-A1A3-436E-A616-56DAEBDEF6D0}" destId="{9A7B1AAE-48E9-468B-A44F-1FC7DC198479}" srcOrd="2" destOrd="0" parTransId="{5C5C9892-2DB2-452B-AAE6-40EF97B8C93C}" sibTransId="{321E62C3-180C-4056-8314-7E3348DAAC65}"/>
    <dgm:cxn modelId="{8EBCBC4A-563C-8C42-A2C0-B8021165CE42}" type="presOf" srcId="{44EB0A13-3BE2-A242-AD24-8CD1A609FE3A}" destId="{F5FE9F40-3F7E-B042-BE86-63F8CC2BE4E9}" srcOrd="0" destOrd="0" presId="urn:microsoft.com/office/officeart/2016/7/layout/HorizontalActionList"/>
    <dgm:cxn modelId="{3D09BD4D-8ACD-DB43-90D9-217017FF9790}" srcId="{0E47BA2B-A1A3-436E-A616-56DAEBDEF6D0}" destId="{D07425A5-7A3A-CC4E-85CB-3E74CF600D66}" srcOrd="0" destOrd="0" parTransId="{6F884603-C0D6-634C-8507-F8303DA9CD68}" sibTransId="{DFE7E424-E7AD-8640-988E-FBB5C18DD06F}"/>
    <dgm:cxn modelId="{70FBE14D-8D47-9D47-870B-5D30E5030BDF}" type="presOf" srcId="{D07425A5-7A3A-CC4E-85CB-3E74CF600D66}" destId="{057551DB-C602-244D-8DF0-32DC35F28D47}" srcOrd="0" destOrd="0" presId="urn:microsoft.com/office/officeart/2016/7/layout/HorizontalActionList"/>
    <dgm:cxn modelId="{E7D85C54-E646-4FDF-B583-94624A57724B}" srcId="{9A7B1AAE-48E9-468B-A44F-1FC7DC198479}" destId="{AFB5B046-4657-4F8A-8E31-217A79414CBD}" srcOrd="0" destOrd="0" parTransId="{F4D349C0-20D5-4C6C-A02B-F5EB96B51D36}" sibTransId="{E46E348D-2933-4687-BE11-E99580CE83A1}"/>
    <dgm:cxn modelId="{CBB32458-00B8-074C-A32C-292765F2355C}" type="presOf" srcId="{A6BB2013-464D-4BF7-A701-B9F7F76BAE05}" destId="{1D32E48A-6FE7-E840-B572-D50E28F19EE4}" srcOrd="0" destOrd="0" presId="urn:microsoft.com/office/officeart/2016/7/layout/HorizontalActionList"/>
    <dgm:cxn modelId="{D2AF0E7A-7951-B34E-A74B-267C4E9EA287}" type="presOf" srcId="{0FE6FCAB-B815-5A45-AE2D-2F8243DAA492}" destId="{D5BD9D35-9981-A24B-9A6F-2B981E1CDB41}" srcOrd="0" destOrd="1" presId="urn:microsoft.com/office/officeart/2016/7/layout/HorizontalActionList"/>
    <dgm:cxn modelId="{C465A77C-7AEF-AE4D-A331-A7A61F6FE1AA}" type="presOf" srcId="{9A7B1AAE-48E9-468B-A44F-1FC7DC198479}" destId="{41E1C804-5F0D-684B-8E96-8D4863C56110}" srcOrd="0" destOrd="0" presId="urn:microsoft.com/office/officeart/2016/7/layout/HorizontalActionList"/>
    <dgm:cxn modelId="{EA3E6C83-8A31-3E4B-ABF3-E7B61F0FDF6A}" type="presOf" srcId="{0E47BA2B-A1A3-436E-A616-56DAEBDEF6D0}" destId="{FA5F4FE6-CE33-0E4F-A4D2-C9002D3A46B8}" srcOrd="0" destOrd="0" presId="urn:microsoft.com/office/officeart/2016/7/layout/HorizontalActionList"/>
    <dgm:cxn modelId="{C6456185-96A2-48BE-A313-55DD7A187AD1}" srcId="{99906F98-749C-4851-9918-EC7854F6DCE8}" destId="{A6BB2013-464D-4BF7-A701-B9F7F76BAE05}" srcOrd="0" destOrd="0" parTransId="{B55134F1-5BF5-4310-981A-618AB3CD975A}" sibTransId="{87C59128-AFCB-44DB-B00D-4DC4DADDA94D}"/>
    <dgm:cxn modelId="{C171F4AF-11EF-41F4-B1FA-9B56B7ACD7F4}" srcId="{0E47BA2B-A1A3-436E-A616-56DAEBDEF6D0}" destId="{37335E94-D01A-40A5-833D-9CA08E37931D}" srcOrd="4" destOrd="0" parTransId="{84A73FEF-AF20-48B8-A089-AC0A9A88FBB2}" sibTransId="{0449811F-7E42-4E30-86BC-53334776BE65}"/>
    <dgm:cxn modelId="{E357F9B5-3593-4058-8402-B4B6D6A900F7}" srcId="{0E47BA2B-A1A3-436E-A616-56DAEBDEF6D0}" destId="{99906F98-749C-4851-9918-EC7854F6DCE8}" srcOrd="3" destOrd="0" parTransId="{B3E8B0FC-54DD-4DDB-BB96-E59CB6AACE7C}" sibTransId="{C5DE39E5-0312-4E05-90E9-3D06995B1E23}"/>
    <dgm:cxn modelId="{B82F8DBD-D823-1B4A-A695-EEFD8484131C}" type="presOf" srcId="{AFB5B046-4657-4F8A-8E31-217A79414CBD}" destId="{17E7391D-58E5-F04A-8FA3-043B1028E8A1}" srcOrd="0" destOrd="0" presId="urn:microsoft.com/office/officeart/2016/7/layout/HorizontalActionList"/>
    <dgm:cxn modelId="{0F0B84CB-194D-4DCF-A766-AAB54124B479}" srcId="{37335E94-D01A-40A5-833D-9CA08E37931D}" destId="{DB8505ED-64EB-42E8-BC03-6FE862D39B14}" srcOrd="0" destOrd="0" parTransId="{EED8F701-BB57-49DF-BF3C-73D47D686215}" sibTransId="{082B8DBC-0ED7-4F63-9EA0-7EB4C018D64A}"/>
    <dgm:cxn modelId="{89943EDE-9B82-FC48-8F74-B37B88B3D023}" srcId="{D07425A5-7A3A-CC4E-85CB-3E74CF600D66}" destId="{44EB0A13-3BE2-A242-AD24-8CD1A609FE3A}" srcOrd="0" destOrd="0" parTransId="{36CA208F-6B5A-704F-B0DB-933D60FE49AA}" sibTransId="{DD0CF575-39CB-8647-BFAC-BA3B16549C5C}"/>
    <dgm:cxn modelId="{97CA1AE2-26D7-B747-A726-41DECC619577}" type="presOf" srcId="{1A6D715B-2290-4256-9C42-9D66FE04DECB}" destId="{5A952861-0DBF-4D4A-AF56-6F28693DC833}" srcOrd="0" destOrd="0" presId="urn:microsoft.com/office/officeart/2016/7/layout/HorizontalActionList"/>
    <dgm:cxn modelId="{8A00FEEE-1836-4345-9A9E-D1BAAC336C0C}" type="presOf" srcId="{37335E94-D01A-40A5-833D-9CA08E37931D}" destId="{F66656DB-B5E3-D943-A9F2-48BC5E68B385}" srcOrd="0" destOrd="0" presId="urn:microsoft.com/office/officeart/2016/7/layout/HorizontalActionList"/>
    <dgm:cxn modelId="{1F51D8D2-66F5-794B-8399-13E6C8B2E0A1}" type="presParOf" srcId="{FA5F4FE6-CE33-0E4F-A4D2-C9002D3A46B8}" destId="{15C40CA9-FC39-244F-A32F-7AFE2BFE7F86}" srcOrd="0" destOrd="0" presId="urn:microsoft.com/office/officeart/2016/7/layout/HorizontalActionList"/>
    <dgm:cxn modelId="{E6EF27A2-02A3-B64C-A7A7-7B9821945BD0}" type="presParOf" srcId="{15C40CA9-FC39-244F-A32F-7AFE2BFE7F86}" destId="{057551DB-C602-244D-8DF0-32DC35F28D47}" srcOrd="0" destOrd="0" presId="urn:microsoft.com/office/officeart/2016/7/layout/HorizontalActionList"/>
    <dgm:cxn modelId="{71CD36ED-8756-7443-997C-5798B31ADCA6}" type="presParOf" srcId="{15C40CA9-FC39-244F-A32F-7AFE2BFE7F86}" destId="{F5FE9F40-3F7E-B042-BE86-63F8CC2BE4E9}" srcOrd="1" destOrd="0" presId="urn:microsoft.com/office/officeart/2016/7/layout/HorizontalActionList"/>
    <dgm:cxn modelId="{3382A384-6A37-F549-8D2D-5EFD048E77C8}" type="presParOf" srcId="{FA5F4FE6-CE33-0E4F-A4D2-C9002D3A46B8}" destId="{291BE9F2-4BAF-474B-8AAF-C1F7A2811283}" srcOrd="1" destOrd="0" presId="urn:microsoft.com/office/officeart/2016/7/layout/HorizontalActionList"/>
    <dgm:cxn modelId="{E64D6485-96C5-9C4A-96E9-929A0F06DDC9}" type="presParOf" srcId="{FA5F4FE6-CE33-0E4F-A4D2-C9002D3A46B8}" destId="{DDA313BA-88F9-3C48-97A6-B96D1DCA16BB}" srcOrd="2" destOrd="0" presId="urn:microsoft.com/office/officeart/2016/7/layout/HorizontalActionList"/>
    <dgm:cxn modelId="{F7A5FC30-E67A-9143-887C-71DD75F2BE3E}" type="presParOf" srcId="{DDA313BA-88F9-3C48-97A6-B96D1DCA16BB}" destId="{EDCEF79F-D1F9-614C-9D6B-76294D27C81A}" srcOrd="0" destOrd="0" presId="urn:microsoft.com/office/officeart/2016/7/layout/HorizontalActionList"/>
    <dgm:cxn modelId="{788BD947-0342-7D4D-B1BF-43600EBF6308}" type="presParOf" srcId="{DDA313BA-88F9-3C48-97A6-B96D1DCA16BB}" destId="{5A952861-0DBF-4D4A-AF56-6F28693DC833}" srcOrd="1" destOrd="0" presId="urn:microsoft.com/office/officeart/2016/7/layout/HorizontalActionList"/>
    <dgm:cxn modelId="{A3051463-669C-CB49-9B42-BDA49A263B3D}" type="presParOf" srcId="{FA5F4FE6-CE33-0E4F-A4D2-C9002D3A46B8}" destId="{8EF9F792-A227-F94B-8B4C-6435819BBDB7}" srcOrd="3" destOrd="0" presId="urn:microsoft.com/office/officeart/2016/7/layout/HorizontalActionList"/>
    <dgm:cxn modelId="{54FD5414-922E-1946-AD84-82D2766FC34A}" type="presParOf" srcId="{FA5F4FE6-CE33-0E4F-A4D2-C9002D3A46B8}" destId="{546052D3-914A-4141-B0B9-D26FCA1446EB}" srcOrd="4" destOrd="0" presId="urn:microsoft.com/office/officeart/2016/7/layout/HorizontalActionList"/>
    <dgm:cxn modelId="{F1524840-883C-5A4A-B390-A6D94F8985E1}" type="presParOf" srcId="{546052D3-914A-4141-B0B9-D26FCA1446EB}" destId="{41E1C804-5F0D-684B-8E96-8D4863C56110}" srcOrd="0" destOrd="0" presId="urn:microsoft.com/office/officeart/2016/7/layout/HorizontalActionList"/>
    <dgm:cxn modelId="{B1DBBD52-2B36-164A-A489-D04805F6DDE8}" type="presParOf" srcId="{546052D3-914A-4141-B0B9-D26FCA1446EB}" destId="{17E7391D-58E5-F04A-8FA3-043B1028E8A1}" srcOrd="1" destOrd="0" presId="urn:microsoft.com/office/officeart/2016/7/layout/HorizontalActionList"/>
    <dgm:cxn modelId="{ACD64EA3-4962-C14C-AC96-A84E8BA5E10F}" type="presParOf" srcId="{FA5F4FE6-CE33-0E4F-A4D2-C9002D3A46B8}" destId="{DB08023E-3B0C-AF41-B0B2-360471EB1914}" srcOrd="5" destOrd="0" presId="urn:microsoft.com/office/officeart/2016/7/layout/HorizontalActionList"/>
    <dgm:cxn modelId="{EB712CF4-5A63-844A-9BD7-AD8EFF463B32}" type="presParOf" srcId="{FA5F4FE6-CE33-0E4F-A4D2-C9002D3A46B8}" destId="{6F85F277-1BD7-B34E-BCA9-882E528266D7}" srcOrd="6" destOrd="0" presId="urn:microsoft.com/office/officeart/2016/7/layout/HorizontalActionList"/>
    <dgm:cxn modelId="{F1870438-BE60-E747-BE86-B79BDD093D00}" type="presParOf" srcId="{6F85F277-1BD7-B34E-BCA9-882E528266D7}" destId="{1044ADB1-441B-D646-B4A2-EBB00541C52D}" srcOrd="0" destOrd="0" presId="urn:microsoft.com/office/officeart/2016/7/layout/HorizontalActionList"/>
    <dgm:cxn modelId="{B4670F75-B8C2-8241-8720-CB3336233CAA}" type="presParOf" srcId="{6F85F277-1BD7-B34E-BCA9-882E528266D7}" destId="{1D32E48A-6FE7-E840-B572-D50E28F19EE4}" srcOrd="1" destOrd="0" presId="urn:microsoft.com/office/officeart/2016/7/layout/HorizontalActionList"/>
    <dgm:cxn modelId="{B6449C45-5E99-2B47-B745-4D71E6686A0A}" type="presParOf" srcId="{FA5F4FE6-CE33-0E4F-A4D2-C9002D3A46B8}" destId="{649B4A48-72B9-FC47-82D9-376CD39FA7C8}" srcOrd="7" destOrd="0" presId="urn:microsoft.com/office/officeart/2016/7/layout/HorizontalActionList"/>
    <dgm:cxn modelId="{66592173-F81D-2B46-89DC-1610D8ACCAE4}" type="presParOf" srcId="{FA5F4FE6-CE33-0E4F-A4D2-C9002D3A46B8}" destId="{60BC4D66-C21F-FC42-9FBE-E92610B108A5}" srcOrd="8" destOrd="0" presId="urn:microsoft.com/office/officeart/2016/7/layout/HorizontalActionList"/>
    <dgm:cxn modelId="{05696D36-D002-2B48-99E5-EEFCC02D714F}" type="presParOf" srcId="{60BC4D66-C21F-FC42-9FBE-E92610B108A5}" destId="{F66656DB-B5E3-D943-A9F2-48BC5E68B385}" srcOrd="0" destOrd="0" presId="urn:microsoft.com/office/officeart/2016/7/layout/HorizontalActionList"/>
    <dgm:cxn modelId="{16755EEA-B190-2A47-803D-84BCC5DE1247}" type="presParOf" srcId="{60BC4D66-C21F-FC42-9FBE-E92610B108A5}" destId="{D5BD9D35-9981-A24B-9A6F-2B981E1CDB4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2747-17FA-4A09-B6DF-A7059A31E74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C67E637-B5A4-443F-8C10-551B3D8BEB80}">
      <dgm:prSet custT="1"/>
      <dgm:spPr/>
      <dgm:t>
        <a:bodyPr/>
        <a:lstStyle/>
        <a:p>
          <a:r>
            <a:rPr lang="en-US" sz="3200" dirty="0"/>
            <a:t>Existing SOP from 2017 no longer being utilized </a:t>
          </a:r>
          <a:br>
            <a:rPr lang="en-US" sz="2500" dirty="0"/>
          </a:br>
          <a:r>
            <a:rPr lang="en-US" sz="2500" dirty="0"/>
            <a:t>- </a:t>
          </a:r>
          <a:r>
            <a:rPr lang="en-US" sz="2000" dirty="0"/>
            <a:t>Opportunity to revise and update</a:t>
          </a:r>
        </a:p>
        <a:p>
          <a:endParaRPr lang="en-US" sz="2000" dirty="0"/>
        </a:p>
      </dgm:t>
    </dgm:pt>
    <dgm:pt modelId="{DB540380-FEF8-4CA7-84FA-9697FFE5479F}" type="parTrans" cxnId="{4049B3BC-CCC9-49D7-A77E-4757267C82D5}">
      <dgm:prSet/>
      <dgm:spPr/>
      <dgm:t>
        <a:bodyPr/>
        <a:lstStyle/>
        <a:p>
          <a:endParaRPr lang="en-US"/>
        </a:p>
      </dgm:t>
    </dgm:pt>
    <dgm:pt modelId="{302CD92A-1BA1-45CD-BD3A-439DD727A9A4}" type="sibTrans" cxnId="{4049B3BC-CCC9-49D7-A77E-4757267C82D5}">
      <dgm:prSet/>
      <dgm:spPr/>
      <dgm:t>
        <a:bodyPr/>
        <a:lstStyle/>
        <a:p>
          <a:endParaRPr lang="en-US"/>
        </a:p>
      </dgm:t>
    </dgm:pt>
    <dgm:pt modelId="{5311EB84-E973-48E3-BE09-D0D9E562E10F}">
      <dgm:prSet custT="1"/>
      <dgm:spPr/>
      <dgm:t>
        <a:bodyPr/>
        <a:lstStyle/>
        <a:p>
          <a:r>
            <a:rPr lang="en-US" sz="3200" dirty="0"/>
            <a:t>New Food Service Vendor</a:t>
          </a:r>
          <a:br>
            <a:rPr lang="en-US" sz="2500" dirty="0"/>
          </a:br>
          <a:r>
            <a:rPr lang="en-US" sz="2000" dirty="0"/>
            <a:t>- Opportunity to move the process to an internal program fully managed by food services</a:t>
          </a:r>
        </a:p>
        <a:p>
          <a:endParaRPr lang="en-US" sz="2500" dirty="0"/>
        </a:p>
      </dgm:t>
    </dgm:pt>
    <dgm:pt modelId="{0DF97E2F-9687-4B53-AB94-B270673FB98D}" type="parTrans" cxnId="{61BE6E37-4F79-4471-8D78-C4B9778D1E92}">
      <dgm:prSet/>
      <dgm:spPr/>
      <dgm:t>
        <a:bodyPr/>
        <a:lstStyle/>
        <a:p>
          <a:endParaRPr lang="en-US"/>
        </a:p>
      </dgm:t>
    </dgm:pt>
    <dgm:pt modelId="{FA7312E4-2333-4399-84C3-9B02B654B224}" type="sibTrans" cxnId="{61BE6E37-4F79-4471-8D78-C4B9778D1E92}">
      <dgm:prSet/>
      <dgm:spPr/>
      <dgm:t>
        <a:bodyPr/>
        <a:lstStyle/>
        <a:p>
          <a:endParaRPr lang="en-US"/>
        </a:p>
      </dgm:t>
    </dgm:pt>
    <dgm:pt modelId="{E19111B8-D040-427B-8FD7-F570B7AB1CA0}">
      <dgm:prSet custT="1"/>
      <dgm:spPr/>
      <dgm:t>
        <a:bodyPr/>
        <a:lstStyle/>
        <a:p>
          <a:r>
            <a:rPr lang="en-US" sz="3100" dirty="0"/>
            <a:t>Standardize and roll out to all schools </a:t>
          </a:r>
          <a:br>
            <a:rPr lang="en-US" sz="3100" dirty="0"/>
          </a:br>
          <a:r>
            <a:rPr lang="en-US" sz="2000" dirty="0"/>
            <a:t>- Replace processes that lacked long term viability </a:t>
          </a:r>
        </a:p>
      </dgm:t>
    </dgm:pt>
    <dgm:pt modelId="{5C2D33FD-8EDD-4AF2-84ED-6C89F8BAE332}" type="parTrans" cxnId="{CED4305A-204E-41C1-8C36-C8511F9D301B}">
      <dgm:prSet/>
      <dgm:spPr/>
      <dgm:t>
        <a:bodyPr/>
        <a:lstStyle/>
        <a:p>
          <a:endParaRPr lang="en-US"/>
        </a:p>
      </dgm:t>
    </dgm:pt>
    <dgm:pt modelId="{0B6A2E5B-DF75-46E0-BA0F-8C45D337F34E}" type="sibTrans" cxnId="{CED4305A-204E-41C1-8C36-C8511F9D301B}">
      <dgm:prSet/>
      <dgm:spPr/>
      <dgm:t>
        <a:bodyPr/>
        <a:lstStyle/>
        <a:p>
          <a:endParaRPr lang="en-US"/>
        </a:p>
      </dgm:t>
    </dgm:pt>
    <dgm:pt modelId="{86C6D485-F2AC-8E41-BBA6-4469D12572DC}" type="pres">
      <dgm:prSet presAssocID="{8F7D2747-17FA-4A09-B6DF-A7059A31E743}" presName="vert0" presStyleCnt="0">
        <dgm:presLayoutVars>
          <dgm:dir/>
          <dgm:animOne val="branch"/>
          <dgm:animLvl val="lvl"/>
        </dgm:presLayoutVars>
      </dgm:prSet>
      <dgm:spPr/>
    </dgm:pt>
    <dgm:pt modelId="{DF486316-B1DB-AA4C-82D5-B2A2B6DD1F9E}" type="pres">
      <dgm:prSet presAssocID="{4C67E637-B5A4-443F-8C10-551B3D8BEB80}" presName="thickLine" presStyleLbl="alignNode1" presStyleIdx="0" presStyleCnt="3"/>
      <dgm:spPr/>
    </dgm:pt>
    <dgm:pt modelId="{18D652A3-1507-DD47-B1AD-DA1E4FCBDAE3}" type="pres">
      <dgm:prSet presAssocID="{4C67E637-B5A4-443F-8C10-551B3D8BEB80}" presName="horz1" presStyleCnt="0"/>
      <dgm:spPr/>
    </dgm:pt>
    <dgm:pt modelId="{E99CEA4F-B73A-144C-B6B4-E58654598D63}" type="pres">
      <dgm:prSet presAssocID="{4C67E637-B5A4-443F-8C10-551B3D8BEB80}" presName="tx1" presStyleLbl="revTx" presStyleIdx="0" presStyleCnt="3"/>
      <dgm:spPr/>
    </dgm:pt>
    <dgm:pt modelId="{8EBFA183-BE26-F74B-9063-D1BBCB75B6E0}" type="pres">
      <dgm:prSet presAssocID="{4C67E637-B5A4-443F-8C10-551B3D8BEB80}" presName="vert1" presStyleCnt="0"/>
      <dgm:spPr/>
    </dgm:pt>
    <dgm:pt modelId="{8D607EF6-BD60-434D-8194-1949ED437A70}" type="pres">
      <dgm:prSet presAssocID="{5311EB84-E973-48E3-BE09-D0D9E562E10F}" presName="thickLine" presStyleLbl="alignNode1" presStyleIdx="1" presStyleCnt="3"/>
      <dgm:spPr/>
    </dgm:pt>
    <dgm:pt modelId="{45AF1444-9D9F-1A4D-A49C-6AAA31602BCB}" type="pres">
      <dgm:prSet presAssocID="{5311EB84-E973-48E3-BE09-D0D9E562E10F}" presName="horz1" presStyleCnt="0"/>
      <dgm:spPr/>
    </dgm:pt>
    <dgm:pt modelId="{4BA1F94A-B2CF-7E4A-B001-81812755EF1E}" type="pres">
      <dgm:prSet presAssocID="{5311EB84-E973-48E3-BE09-D0D9E562E10F}" presName="tx1" presStyleLbl="revTx" presStyleIdx="1" presStyleCnt="3"/>
      <dgm:spPr/>
    </dgm:pt>
    <dgm:pt modelId="{1EB5847F-A29D-C149-9A27-5E4567BC94BB}" type="pres">
      <dgm:prSet presAssocID="{5311EB84-E973-48E3-BE09-D0D9E562E10F}" presName="vert1" presStyleCnt="0"/>
      <dgm:spPr/>
    </dgm:pt>
    <dgm:pt modelId="{04337B19-000F-444C-A7F4-C80DFC88F0B0}" type="pres">
      <dgm:prSet presAssocID="{E19111B8-D040-427B-8FD7-F570B7AB1CA0}" presName="thickLine" presStyleLbl="alignNode1" presStyleIdx="2" presStyleCnt="3"/>
      <dgm:spPr/>
    </dgm:pt>
    <dgm:pt modelId="{BCC89DFF-0A99-104C-8127-DD7A473F9831}" type="pres">
      <dgm:prSet presAssocID="{E19111B8-D040-427B-8FD7-F570B7AB1CA0}" presName="horz1" presStyleCnt="0"/>
      <dgm:spPr/>
    </dgm:pt>
    <dgm:pt modelId="{1D13F493-8AFB-944A-BC63-CA5C63308D97}" type="pres">
      <dgm:prSet presAssocID="{E19111B8-D040-427B-8FD7-F570B7AB1CA0}" presName="tx1" presStyleLbl="revTx" presStyleIdx="2" presStyleCnt="3"/>
      <dgm:spPr/>
    </dgm:pt>
    <dgm:pt modelId="{59045F6C-A337-5F44-A94A-B2332A8EF9C1}" type="pres">
      <dgm:prSet presAssocID="{E19111B8-D040-427B-8FD7-F570B7AB1CA0}" presName="vert1" presStyleCnt="0"/>
      <dgm:spPr/>
    </dgm:pt>
  </dgm:ptLst>
  <dgm:cxnLst>
    <dgm:cxn modelId="{B5225322-D794-2F4B-8089-EF14E6947433}" type="presOf" srcId="{4C67E637-B5A4-443F-8C10-551B3D8BEB80}" destId="{E99CEA4F-B73A-144C-B6B4-E58654598D63}" srcOrd="0" destOrd="0" presId="urn:microsoft.com/office/officeart/2008/layout/LinedList"/>
    <dgm:cxn modelId="{61BE6E37-4F79-4471-8D78-C4B9778D1E92}" srcId="{8F7D2747-17FA-4A09-B6DF-A7059A31E743}" destId="{5311EB84-E973-48E3-BE09-D0D9E562E10F}" srcOrd="1" destOrd="0" parTransId="{0DF97E2F-9687-4B53-AB94-B270673FB98D}" sibTransId="{FA7312E4-2333-4399-84C3-9B02B654B224}"/>
    <dgm:cxn modelId="{0DED896C-E628-5C40-9619-4BDC20B4F707}" type="presOf" srcId="{E19111B8-D040-427B-8FD7-F570B7AB1CA0}" destId="{1D13F493-8AFB-944A-BC63-CA5C63308D97}" srcOrd="0" destOrd="0" presId="urn:microsoft.com/office/officeart/2008/layout/LinedList"/>
    <dgm:cxn modelId="{CED4305A-204E-41C1-8C36-C8511F9D301B}" srcId="{8F7D2747-17FA-4A09-B6DF-A7059A31E743}" destId="{E19111B8-D040-427B-8FD7-F570B7AB1CA0}" srcOrd="2" destOrd="0" parTransId="{5C2D33FD-8EDD-4AF2-84ED-6C89F8BAE332}" sibTransId="{0B6A2E5B-DF75-46E0-BA0F-8C45D337F34E}"/>
    <dgm:cxn modelId="{4049B3BC-CCC9-49D7-A77E-4757267C82D5}" srcId="{8F7D2747-17FA-4A09-B6DF-A7059A31E743}" destId="{4C67E637-B5A4-443F-8C10-551B3D8BEB80}" srcOrd="0" destOrd="0" parTransId="{DB540380-FEF8-4CA7-84FA-9697FFE5479F}" sibTransId="{302CD92A-1BA1-45CD-BD3A-439DD727A9A4}"/>
    <dgm:cxn modelId="{B0B1C9FB-BA1C-EA41-8D08-9DA2D6EA1F3E}" type="presOf" srcId="{8F7D2747-17FA-4A09-B6DF-A7059A31E743}" destId="{86C6D485-F2AC-8E41-BBA6-4469D12572DC}" srcOrd="0" destOrd="0" presId="urn:microsoft.com/office/officeart/2008/layout/LinedList"/>
    <dgm:cxn modelId="{DDA51EFF-8F6D-3741-8D7A-242DC1471658}" type="presOf" srcId="{5311EB84-E973-48E3-BE09-D0D9E562E10F}" destId="{4BA1F94A-B2CF-7E4A-B001-81812755EF1E}" srcOrd="0" destOrd="0" presId="urn:microsoft.com/office/officeart/2008/layout/LinedList"/>
    <dgm:cxn modelId="{6F35BA3D-ADAC-8741-8E2A-D8640B974E89}" type="presParOf" srcId="{86C6D485-F2AC-8E41-BBA6-4469D12572DC}" destId="{DF486316-B1DB-AA4C-82D5-B2A2B6DD1F9E}" srcOrd="0" destOrd="0" presId="urn:microsoft.com/office/officeart/2008/layout/LinedList"/>
    <dgm:cxn modelId="{99FEFC71-E8BA-9A42-8568-800EF5AD2651}" type="presParOf" srcId="{86C6D485-F2AC-8E41-BBA6-4469D12572DC}" destId="{18D652A3-1507-DD47-B1AD-DA1E4FCBDAE3}" srcOrd="1" destOrd="0" presId="urn:microsoft.com/office/officeart/2008/layout/LinedList"/>
    <dgm:cxn modelId="{767146B8-8EE7-134A-8EF0-3B3A0BCAA6FE}" type="presParOf" srcId="{18D652A3-1507-DD47-B1AD-DA1E4FCBDAE3}" destId="{E99CEA4F-B73A-144C-B6B4-E58654598D63}" srcOrd="0" destOrd="0" presId="urn:microsoft.com/office/officeart/2008/layout/LinedList"/>
    <dgm:cxn modelId="{99F88FBB-8A2C-0D43-BD0B-C3D7C6EAFA0C}" type="presParOf" srcId="{18D652A3-1507-DD47-B1AD-DA1E4FCBDAE3}" destId="{8EBFA183-BE26-F74B-9063-D1BBCB75B6E0}" srcOrd="1" destOrd="0" presId="urn:microsoft.com/office/officeart/2008/layout/LinedList"/>
    <dgm:cxn modelId="{764F1494-EF3A-0644-917A-40C1776D6377}" type="presParOf" srcId="{86C6D485-F2AC-8E41-BBA6-4469D12572DC}" destId="{8D607EF6-BD60-434D-8194-1949ED437A70}" srcOrd="2" destOrd="0" presId="urn:microsoft.com/office/officeart/2008/layout/LinedList"/>
    <dgm:cxn modelId="{0EA35E2B-BC69-B048-9175-7D673D1BB979}" type="presParOf" srcId="{86C6D485-F2AC-8E41-BBA6-4469D12572DC}" destId="{45AF1444-9D9F-1A4D-A49C-6AAA31602BCB}" srcOrd="3" destOrd="0" presId="urn:microsoft.com/office/officeart/2008/layout/LinedList"/>
    <dgm:cxn modelId="{93C6D2CF-0AA6-824A-B818-2418D2855B69}" type="presParOf" srcId="{45AF1444-9D9F-1A4D-A49C-6AAA31602BCB}" destId="{4BA1F94A-B2CF-7E4A-B001-81812755EF1E}" srcOrd="0" destOrd="0" presId="urn:microsoft.com/office/officeart/2008/layout/LinedList"/>
    <dgm:cxn modelId="{C8550F1E-D696-DE49-B4F5-1CB37532E873}" type="presParOf" srcId="{45AF1444-9D9F-1A4D-A49C-6AAA31602BCB}" destId="{1EB5847F-A29D-C149-9A27-5E4567BC94BB}" srcOrd="1" destOrd="0" presId="urn:microsoft.com/office/officeart/2008/layout/LinedList"/>
    <dgm:cxn modelId="{687E9E92-9F9E-6049-9245-A771842ED775}" type="presParOf" srcId="{86C6D485-F2AC-8E41-BBA6-4469D12572DC}" destId="{04337B19-000F-444C-A7F4-C80DFC88F0B0}" srcOrd="4" destOrd="0" presId="urn:microsoft.com/office/officeart/2008/layout/LinedList"/>
    <dgm:cxn modelId="{E7027E44-6582-9F47-8BFA-2D3D8EB1172F}" type="presParOf" srcId="{86C6D485-F2AC-8E41-BBA6-4469D12572DC}" destId="{BCC89DFF-0A99-104C-8127-DD7A473F9831}" srcOrd="5" destOrd="0" presId="urn:microsoft.com/office/officeart/2008/layout/LinedList"/>
    <dgm:cxn modelId="{0D8B3248-178C-384B-BE37-F98E51C2234A}" type="presParOf" srcId="{BCC89DFF-0A99-104C-8127-DD7A473F9831}" destId="{1D13F493-8AFB-944A-BC63-CA5C63308D97}" srcOrd="0" destOrd="0" presId="urn:microsoft.com/office/officeart/2008/layout/LinedList"/>
    <dgm:cxn modelId="{15CD1B1F-44CF-A640-A792-0350CC729A26}" type="presParOf" srcId="{BCC89DFF-0A99-104C-8127-DD7A473F9831}" destId="{59045F6C-A337-5F44-A94A-B2332A8EF9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50B6DB-C8E8-4D91-9CEC-2DD039D03FA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4402F55-30F5-4797-9FC9-7D6A1B4A4AE1}">
      <dgm:prSet/>
      <dgm:spPr/>
      <dgm:t>
        <a:bodyPr/>
        <a:lstStyle/>
        <a:p>
          <a:r>
            <a:rPr lang="en-US" dirty="0"/>
            <a:t>September 2026 Goal: In addition to existing food rescue program, two elementary schools will roll out reusable lunch trays coupled with composting </a:t>
          </a:r>
        </a:p>
      </dgm:t>
    </dgm:pt>
    <dgm:pt modelId="{0534714E-5272-4730-B041-A8A25053ECF8}" type="parTrans" cxnId="{DEFDCAA4-A485-4F7E-956F-D26172E6686E}">
      <dgm:prSet/>
      <dgm:spPr/>
      <dgm:t>
        <a:bodyPr/>
        <a:lstStyle/>
        <a:p>
          <a:endParaRPr lang="en-US"/>
        </a:p>
      </dgm:t>
    </dgm:pt>
    <dgm:pt modelId="{FEF072DF-FD39-4430-8C64-B102DCCDD0B0}" type="sibTrans" cxnId="{DEFDCAA4-A485-4F7E-956F-D26172E6686E}">
      <dgm:prSet/>
      <dgm:spPr/>
      <dgm:t>
        <a:bodyPr/>
        <a:lstStyle/>
        <a:p>
          <a:endParaRPr lang="en-US"/>
        </a:p>
      </dgm:t>
    </dgm:pt>
    <dgm:pt modelId="{677BF7A0-42D1-4CFF-905F-0D86C3F067EE}">
      <dgm:prSet/>
      <dgm:spPr/>
      <dgm:t>
        <a:bodyPr/>
        <a:lstStyle/>
        <a:p>
          <a:r>
            <a:rPr lang="en-US" dirty="0"/>
            <a:t>Wellesley Educational Foundation grant awarded to offset year one costs for new school waste reduction initiative</a:t>
          </a:r>
        </a:p>
      </dgm:t>
    </dgm:pt>
    <dgm:pt modelId="{4E5DB643-94F0-4F30-B07F-65666C91CAEB}" type="parTrans" cxnId="{BED838D5-B9AD-41F1-97EC-67B43CB87659}">
      <dgm:prSet/>
      <dgm:spPr/>
      <dgm:t>
        <a:bodyPr/>
        <a:lstStyle/>
        <a:p>
          <a:endParaRPr lang="en-US"/>
        </a:p>
      </dgm:t>
    </dgm:pt>
    <dgm:pt modelId="{18D3CF57-6898-4C32-8513-3EB6B70860EE}" type="sibTrans" cxnId="{BED838D5-B9AD-41F1-97EC-67B43CB87659}">
      <dgm:prSet/>
      <dgm:spPr/>
      <dgm:t>
        <a:bodyPr/>
        <a:lstStyle/>
        <a:p>
          <a:endParaRPr lang="en-US"/>
        </a:p>
      </dgm:t>
    </dgm:pt>
    <dgm:pt modelId="{7CE22AB0-C684-4721-8704-39C78FB81C3E}">
      <dgm:prSet/>
      <dgm:spPr/>
      <dgm:t>
        <a:bodyPr/>
        <a:lstStyle/>
        <a:p>
          <a:r>
            <a:rPr lang="en-US" dirty="0"/>
            <a:t>Wellesley purchased several hundred stainless trays from Ahimsa, and RFPs are in progress to work with </a:t>
          </a:r>
          <a:r>
            <a:rPr lang="en-US" dirty="0" err="1"/>
            <a:t>ReDish</a:t>
          </a:r>
          <a:r>
            <a:rPr lang="en-US" dirty="0"/>
            <a:t>, the offsite dishwashing service, and Black Earth Composting, on this project </a:t>
          </a:r>
          <a:br>
            <a:rPr lang="en-US" dirty="0"/>
          </a:br>
          <a:endParaRPr lang="en-US" dirty="0"/>
        </a:p>
      </dgm:t>
    </dgm:pt>
    <dgm:pt modelId="{A7A6FE9D-6D6E-4F04-95D9-971385D3DE35}" type="parTrans" cxnId="{669CB50C-044D-4796-B8AA-DE284570E605}">
      <dgm:prSet/>
      <dgm:spPr/>
      <dgm:t>
        <a:bodyPr/>
        <a:lstStyle/>
        <a:p>
          <a:endParaRPr lang="en-US"/>
        </a:p>
      </dgm:t>
    </dgm:pt>
    <dgm:pt modelId="{72EC3705-21CB-431F-997E-85B53D737499}" type="sibTrans" cxnId="{669CB50C-044D-4796-B8AA-DE284570E605}">
      <dgm:prSet/>
      <dgm:spPr/>
      <dgm:t>
        <a:bodyPr/>
        <a:lstStyle/>
        <a:p>
          <a:endParaRPr lang="en-US"/>
        </a:p>
      </dgm:t>
    </dgm:pt>
    <dgm:pt modelId="{3D46AC30-7078-4F53-9B31-C280B52FC903}" type="pres">
      <dgm:prSet presAssocID="{B350B6DB-C8E8-4D91-9CEC-2DD039D03FAC}" presName="outerComposite" presStyleCnt="0">
        <dgm:presLayoutVars>
          <dgm:chMax val="5"/>
          <dgm:dir/>
          <dgm:resizeHandles val="exact"/>
        </dgm:presLayoutVars>
      </dgm:prSet>
      <dgm:spPr/>
    </dgm:pt>
    <dgm:pt modelId="{92C14ED9-45D0-4F3C-AD60-E4CAC410908B}" type="pres">
      <dgm:prSet presAssocID="{B350B6DB-C8E8-4D91-9CEC-2DD039D03FAC}" presName="dummyMaxCanvas" presStyleCnt="0">
        <dgm:presLayoutVars/>
      </dgm:prSet>
      <dgm:spPr/>
    </dgm:pt>
    <dgm:pt modelId="{5DAD279C-6CB4-499E-A9E4-620142E761A1}" type="pres">
      <dgm:prSet presAssocID="{B350B6DB-C8E8-4D91-9CEC-2DD039D03FAC}" presName="ThreeNodes_1" presStyleLbl="node1" presStyleIdx="0" presStyleCnt="3" custLinFactY="100000" custLinFactNeighborX="16465" custLinFactNeighborY="111930">
        <dgm:presLayoutVars>
          <dgm:bulletEnabled val="1"/>
        </dgm:presLayoutVars>
      </dgm:prSet>
      <dgm:spPr/>
    </dgm:pt>
    <dgm:pt modelId="{E6D02111-4468-419A-B422-383DD3B0901A}" type="pres">
      <dgm:prSet presAssocID="{B350B6DB-C8E8-4D91-9CEC-2DD039D03FAC}" presName="ThreeNodes_2" presStyleLbl="node1" presStyleIdx="1" presStyleCnt="3" custLinFactY="-45859" custLinFactNeighborX="-10144" custLinFactNeighborY="-100000">
        <dgm:presLayoutVars>
          <dgm:bulletEnabled val="1"/>
        </dgm:presLayoutVars>
      </dgm:prSet>
      <dgm:spPr/>
    </dgm:pt>
    <dgm:pt modelId="{A1ED8FA0-08AE-4DCF-A0EA-67F81C238F09}" type="pres">
      <dgm:prSet presAssocID="{B350B6DB-C8E8-4D91-9CEC-2DD039D03FAC}" presName="ThreeNodes_3" presStyleLbl="node1" presStyleIdx="2" presStyleCnt="3" custLinFactY="-27085" custLinFactNeighborX="-7568" custLinFactNeighborY="-100000">
        <dgm:presLayoutVars>
          <dgm:bulletEnabled val="1"/>
        </dgm:presLayoutVars>
      </dgm:prSet>
      <dgm:spPr/>
    </dgm:pt>
    <dgm:pt modelId="{7B9FBA1F-CF78-417B-AE27-A71594DA8FA0}" type="pres">
      <dgm:prSet presAssocID="{B350B6DB-C8E8-4D91-9CEC-2DD039D03FAC}" presName="ThreeConn_1-2" presStyleLbl="fgAccFollowNode1" presStyleIdx="0" presStyleCnt="2">
        <dgm:presLayoutVars>
          <dgm:bulletEnabled val="1"/>
        </dgm:presLayoutVars>
      </dgm:prSet>
      <dgm:spPr/>
    </dgm:pt>
    <dgm:pt modelId="{636BE2B0-FF7C-4D6A-9871-E9A1DB58AF65}" type="pres">
      <dgm:prSet presAssocID="{B350B6DB-C8E8-4D91-9CEC-2DD039D03FAC}" presName="ThreeConn_2-3" presStyleLbl="fgAccFollowNode1" presStyleIdx="1" presStyleCnt="2">
        <dgm:presLayoutVars>
          <dgm:bulletEnabled val="1"/>
        </dgm:presLayoutVars>
      </dgm:prSet>
      <dgm:spPr/>
    </dgm:pt>
    <dgm:pt modelId="{EB14D395-BBFA-4E39-BA22-36F63F4F7844}" type="pres">
      <dgm:prSet presAssocID="{B350B6DB-C8E8-4D91-9CEC-2DD039D03FAC}" presName="ThreeNodes_1_text" presStyleLbl="node1" presStyleIdx="2" presStyleCnt="3">
        <dgm:presLayoutVars>
          <dgm:bulletEnabled val="1"/>
        </dgm:presLayoutVars>
      </dgm:prSet>
      <dgm:spPr/>
    </dgm:pt>
    <dgm:pt modelId="{50ED590E-B6A9-441D-A98B-9DE116704A94}" type="pres">
      <dgm:prSet presAssocID="{B350B6DB-C8E8-4D91-9CEC-2DD039D03FAC}" presName="ThreeNodes_2_text" presStyleLbl="node1" presStyleIdx="2" presStyleCnt="3">
        <dgm:presLayoutVars>
          <dgm:bulletEnabled val="1"/>
        </dgm:presLayoutVars>
      </dgm:prSet>
      <dgm:spPr/>
    </dgm:pt>
    <dgm:pt modelId="{FF066334-5B16-4133-80DE-8689195283C1}" type="pres">
      <dgm:prSet presAssocID="{B350B6DB-C8E8-4D91-9CEC-2DD039D03FAC}" presName="ThreeNodes_3_text" presStyleLbl="node1" presStyleIdx="2" presStyleCnt="3">
        <dgm:presLayoutVars>
          <dgm:bulletEnabled val="1"/>
        </dgm:presLayoutVars>
      </dgm:prSet>
      <dgm:spPr/>
    </dgm:pt>
  </dgm:ptLst>
  <dgm:cxnLst>
    <dgm:cxn modelId="{0EB15E01-12E5-4C3D-84C7-DA594F6E1A49}" type="presOf" srcId="{7CE22AB0-C684-4721-8704-39C78FB81C3E}" destId="{FF066334-5B16-4133-80DE-8689195283C1}" srcOrd="1" destOrd="0" presId="urn:microsoft.com/office/officeart/2005/8/layout/vProcess5"/>
    <dgm:cxn modelId="{D885A206-C759-4879-BA32-5661A8337A68}" type="presOf" srcId="{FEF072DF-FD39-4430-8C64-B102DCCDD0B0}" destId="{7B9FBA1F-CF78-417B-AE27-A71594DA8FA0}" srcOrd="0" destOrd="0" presId="urn:microsoft.com/office/officeart/2005/8/layout/vProcess5"/>
    <dgm:cxn modelId="{669CB50C-044D-4796-B8AA-DE284570E605}" srcId="{B350B6DB-C8E8-4D91-9CEC-2DD039D03FAC}" destId="{7CE22AB0-C684-4721-8704-39C78FB81C3E}" srcOrd="2" destOrd="0" parTransId="{A7A6FE9D-6D6E-4F04-95D9-971385D3DE35}" sibTransId="{72EC3705-21CB-431F-997E-85B53D737499}"/>
    <dgm:cxn modelId="{A4BF9536-6BC0-43E9-B529-24093717E039}" type="presOf" srcId="{B350B6DB-C8E8-4D91-9CEC-2DD039D03FAC}" destId="{3D46AC30-7078-4F53-9B31-C280B52FC903}" srcOrd="0" destOrd="0" presId="urn:microsoft.com/office/officeart/2005/8/layout/vProcess5"/>
    <dgm:cxn modelId="{63842470-7C1D-492C-9418-8BAE14493D1C}" type="presOf" srcId="{04402F55-30F5-4797-9FC9-7D6A1B4A4AE1}" destId="{EB14D395-BBFA-4E39-BA22-36F63F4F7844}" srcOrd="1" destOrd="0" presId="urn:microsoft.com/office/officeart/2005/8/layout/vProcess5"/>
    <dgm:cxn modelId="{DEFDCAA4-A485-4F7E-956F-D26172E6686E}" srcId="{B350B6DB-C8E8-4D91-9CEC-2DD039D03FAC}" destId="{04402F55-30F5-4797-9FC9-7D6A1B4A4AE1}" srcOrd="0" destOrd="0" parTransId="{0534714E-5272-4730-B041-A8A25053ECF8}" sibTransId="{FEF072DF-FD39-4430-8C64-B102DCCDD0B0}"/>
    <dgm:cxn modelId="{CC0E29C3-C57C-4159-9F3A-DF4F32ED870C}" type="presOf" srcId="{04402F55-30F5-4797-9FC9-7D6A1B4A4AE1}" destId="{5DAD279C-6CB4-499E-A9E4-620142E761A1}" srcOrd="0" destOrd="0" presId="urn:microsoft.com/office/officeart/2005/8/layout/vProcess5"/>
    <dgm:cxn modelId="{4242E1C9-4CF6-4280-8835-1EE8A4CA50A3}" type="presOf" srcId="{677BF7A0-42D1-4CFF-905F-0D86C3F067EE}" destId="{E6D02111-4468-419A-B422-383DD3B0901A}" srcOrd="0" destOrd="0" presId="urn:microsoft.com/office/officeart/2005/8/layout/vProcess5"/>
    <dgm:cxn modelId="{BED838D5-B9AD-41F1-97EC-67B43CB87659}" srcId="{B350B6DB-C8E8-4D91-9CEC-2DD039D03FAC}" destId="{677BF7A0-42D1-4CFF-905F-0D86C3F067EE}" srcOrd="1" destOrd="0" parTransId="{4E5DB643-94F0-4F30-B07F-65666C91CAEB}" sibTransId="{18D3CF57-6898-4C32-8513-3EB6B70860EE}"/>
    <dgm:cxn modelId="{884ED6EF-5AE6-4BC1-AD0B-660D390D8C14}" type="presOf" srcId="{7CE22AB0-C684-4721-8704-39C78FB81C3E}" destId="{A1ED8FA0-08AE-4DCF-A0EA-67F81C238F09}" srcOrd="0" destOrd="0" presId="urn:microsoft.com/office/officeart/2005/8/layout/vProcess5"/>
    <dgm:cxn modelId="{5EBE3BF4-A693-404F-9F95-FEFCDB13F7A2}" type="presOf" srcId="{18D3CF57-6898-4C32-8513-3EB6B70860EE}" destId="{636BE2B0-FF7C-4D6A-9871-E9A1DB58AF65}" srcOrd="0" destOrd="0" presId="urn:microsoft.com/office/officeart/2005/8/layout/vProcess5"/>
    <dgm:cxn modelId="{4F07C8FE-7941-49F9-A0A5-BDB51906000B}" type="presOf" srcId="{677BF7A0-42D1-4CFF-905F-0D86C3F067EE}" destId="{50ED590E-B6A9-441D-A98B-9DE116704A94}" srcOrd="1" destOrd="0" presId="urn:microsoft.com/office/officeart/2005/8/layout/vProcess5"/>
    <dgm:cxn modelId="{8A922B6F-4BE8-4530-A038-6391C5F57001}" type="presParOf" srcId="{3D46AC30-7078-4F53-9B31-C280B52FC903}" destId="{92C14ED9-45D0-4F3C-AD60-E4CAC410908B}" srcOrd="0" destOrd="0" presId="urn:microsoft.com/office/officeart/2005/8/layout/vProcess5"/>
    <dgm:cxn modelId="{7E26FABD-AB30-4F19-88F1-918030374F23}" type="presParOf" srcId="{3D46AC30-7078-4F53-9B31-C280B52FC903}" destId="{5DAD279C-6CB4-499E-A9E4-620142E761A1}" srcOrd="1" destOrd="0" presId="urn:microsoft.com/office/officeart/2005/8/layout/vProcess5"/>
    <dgm:cxn modelId="{475917B7-D0C8-45CA-BDD1-6E8013469BFF}" type="presParOf" srcId="{3D46AC30-7078-4F53-9B31-C280B52FC903}" destId="{E6D02111-4468-419A-B422-383DD3B0901A}" srcOrd="2" destOrd="0" presId="urn:microsoft.com/office/officeart/2005/8/layout/vProcess5"/>
    <dgm:cxn modelId="{1EE731F3-A2DF-49D1-8421-32E1FE28DA8D}" type="presParOf" srcId="{3D46AC30-7078-4F53-9B31-C280B52FC903}" destId="{A1ED8FA0-08AE-4DCF-A0EA-67F81C238F09}" srcOrd="3" destOrd="0" presId="urn:microsoft.com/office/officeart/2005/8/layout/vProcess5"/>
    <dgm:cxn modelId="{4D35E69B-F82D-435F-87F7-9CDC94E00199}" type="presParOf" srcId="{3D46AC30-7078-4F53-9B31-C280B52FC903}" destId="{7B9FBA1F-CF78-417B-AE27-A71594DA8FA0}" srcOrd="4" destOrd="0" presId="urn:microsoft.com/office/officeart/2005/8/layout/vProcess5"/>
    <dgm:cxn modelId="{DE42A891-8E24-4D70-AA7F-608C0CA6A8C2}" type="presParOf" srcId="{3D46AC30-7078-4F53-9B31-C280B52FC903}" destId="{636BE2B0-FF7C-4D6A-9871-E9A1DB58AF65}" srcOrd="5" destOrd="0" presId="urn:microsoft.com/office/officeart/2005/8/layout/vProcess5"/>
    <dgm:cxn modelId="{F5AF64F6-844D-4D1C-B154-C8509009CEB0}" type="presParOf" srcId="{3D46AC30-7078-4F53-9B31-C280B52FC903}" destId="{EB14D395-BBFA-4E39-BA22-36F63F4F7844}" srcOrd="6" destOrd="0" presId="urn:microsoft.com/office/officeart/2005/8/layout/vProcess5"/>
    <dgm:cxn modelId="{B8B2B355-4916-414C-B9A4-60202F09D17B}" type="presParOf" srcId="{3D46AC30-7078-4F53-9B31-C280B52FC903}" destId="{50ED590E-B6A9-441D-A98B-9DE116704A94}" srcOrd="7" destOrd="0" presId="urn:microsoft.com/office/officeart/2005/8/layout/vProcess5"/>
    <dgm:cxn modelId="{EDCD9E78-4124-4139-8C1D-361A5636127F}" type="presParOf" srcId="{3D46AC30-7078-4F53-9B31-C280B52FC903}" destId="{FF066334-5B16-4133-80DE-8689195283C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8AB01F-A978-4B8A-91BC-DDDD640735B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20B3C0-4313-4271-8864-294A9512A8CF}">
      <dgm:prSet/>
      <dgm:spPr/>
      <dgm:t>
        <a:bodyPr/>
        <a:lstStyle/>
        <a:p>
          <a:pPr>
            <a:lnSpc>
              <a:spcPct val="100000"/>
            </a:lnSpc>
            <a:defRPr cap="all"/>
          </a:pPr>
          <a:r>
            <a:rPr lang="en-US" b="1" dirty="0"/>
            <a:t>Use tools and RESOURCES</a:t>
          </a:r>
        </a:p>
        <a:p>
          <a:pPr>
            <a:lnSpc>
              <a:spcPct val="100000"/>
            </a:lnSpc>
            <a:defRPr cap="all"/>
          </a:pPr>
          <a:r>
            <a:rPr lang="en-US" dirty="0"/>
            <a:t>SOPs ARE USEFUL TOOLS TO PROVIDE ACCOUNTABILITY AND CLEAR GUIDENCE ON PROCESSES </a:t>
          </a:r>
        </a:p>
        <a:p>
          <a:pPr>
            <a:lnSpc>
              <a:spcPct val="100000"/>
            </a:lnSpc>
            <a:defRPr cap="all"/>
          </a:pPr>
          <a:r>
            <a:rPr lang="en-US" dirty="0"/>
            <a:t>LOOK FOR GRANT OPPORTUNITIES TO FUND PILOTS OR START UP COSTS</a:t>
          </a:r>
        </a:p>
        <a:p>
          <a:pPr>
            <a:lnSpc>
              <a:spcPct val="100000"/>
            </a:lnSpc>
            <a:defRPr cap="all"/>
          </a:pPr>
          <a:endParaRPr lang="en-US" dirty="0"/>
        </a:p>
      </dgm:t>
    </dgm:pt>
    <dgm:pt modelId="{9B4BD14D-5809-40DA-85AA-77E26F710AAB}" type="parTrans" cxnId="{E8798695-78F9-473C-B94B-A79C2AA7056C}">
      <dgm:prSet/>
      <dgm:spPr/>
      <dgm:t>
        <a:bodyPr/>
        <a:lstStyle/>
        <a:p>
          <a:endParaRPr lang="en-US"/>
        </a:p>
      </dgm:t>
    </dgm:pt>
    <dgm:pt modelId="{AFDEB174-6140-480C-B774-15A5050C9535}" type="sibTrans" cxnId="{E8798695-78F9-473C-B94B-A79C2AA7056C}">
      <dgm:prSet/>
      <dgm:spPr/>
      <dgm:t>
        <a:bodyPr/>
        <a:lstStyle/>
        <a:p>
          <a:endParaRPr lang="en-US"/>
        </a:p>
      </dgm:t>
    </dgm:pt>
    <dgm:pt modelId="{4150C5C6-3596-4A71-B967-52D9C6C435DF}">
      <dgm:prSet/>
      <dgm:spPr/>
      <dgm:t>
        <a:bodyPr/>
        <a:lstStyle/>
        <a:p>
          <a:pPr>
            <a:lnSpc>
              <a:spcPct val="100000"/>
            </a:lnSpc>
            <a:defRPr cap="all"/>
          </a:pPr>
          <a:r>
            <a:rPr lang="en-US" b="1" dirty="0"/>
            <a:t>WORK WITHIN YOUR ORG</a:t>
          </a:r>
        </a:p>
        <a:p>
          <a:pPr>
            <a:lnSpc>
              <a:spcPct val="100000"/>
            </a:lnSpc>
            <a:defRPr cap="all"/>
          </a:pPr>
          <a:r>
            <a:rPr lang="en-US" dirty="0"/>
            <a:t>UNDERSTAND the needs of your community and who makes the decisions</a:t>
          </a:r>
        </a:p>
        <a:p>
          <a:pPr>
            <a:lnSpc>
              <a:spcPct val="100000"/>
            </a:lnSpc>
            <a:defRPr cap="all"/>
          </a:pPr>
          <a:r>
            <a:rPr lang="en-US" dirty="0"/>
            <a:t>Be mindful of any rules and restrictions</a:t>
          </a:r>
        </a:p>
      </dgm:t>
    </dgm:pt>
    <dgm:pt modelId="{5631FDA5-DE8B-4F3C-BD84-791C5CE154C3}" type="parTrans" cxnId="{464F5176-A2A6-4188-AF80-8075AA11139B}">
      <dgm:prSet/>
      <dgm:spPr/>
      <dgm:t>
        <a:bodyPr/>
        <a:lstStyle/>
        <a:p>
          <a:endParaRPr lang="en-US"/>
        </a:p>
      </dgm:t>
    </dgm:pt>
    <dgm:pt modelId="{1155055E-C218-4050-B016-37E1470DFE89}" type="sibTrans" cxnId="{464F5176-A2A6-4188-AF80-8075AA11139B}">
      <dgm:prSet/>
      <dgm:spPr/>
      <dgm:t>
        <a:bodyPr/>
        <a:lstStyle/>
        <a:p>
          <a:endParaRPr lang="en-US"/>
        </a:p>
      </dgm:t>
    </dgm:pt>
    <dgm:pt modelId="{0B199FC0-44F6-4706-8634-A640D4D8FB71}">
      <dgm:prSet/>
      <dgm:spPr/>
      <dgm:t>
        <a:bodyPr/>
        <a:lstStyle/>
        <a:p>
          <a:pPr>
            <a:lnSpc>
              <a:spcPct val="100000"/>
            </a:lnSpc>
            <a:defRPr cap="all"/>
          </a:pPr>
          <a:r>
            <a:rPr lang="en-US" b="1" dirty="0"/>
            <a:t>Don’t go it alone</a:t>
          </a:r>
        </a:p>
        <a:p>
          <a:pPr>
            <a:lnSpc>
              <a:spcPct val="100000"/>
            </a:lnSpc>
          </a:pPr>
          <a:r>
            <a:rPr lang="en-US" dirty="0"/>
            <a:t>STAKEHOLDERS ARE VALUABLE RESOURCES </a:t>
          </a:r>
        </a:p>
        <a:p>
          <a:pPr>
            <a:lnSpc>
              <a:spcPct val="100000"/>
            </a:lnSpc>
          </a:pPr>
          <a:r>
            <a:rPr lang="en-US" dirty="0"/>
            <a:t>COMMUNITY AND STATEWIDE GROUPS CAN PROVIDE GUIDANCE FROM THEIR OWN EXPERIENCES </a:t>
          </a:r>
        </a:p>
        <a:p>
          <a:pPr>
            <a:lnSpc>
              <a:spcPct val="100000"/>
            </a:lnSpc>
          </a:pPr>
          <a:r>
            <a:rPr lang="en-US" dirty="0"/>
            <a:t>PARTNER ORGANIZATIONS LIKE RESCUING LEFTOVER CUISINE ARE CRITICAL</a:t>
          </a:r>
        </a:p>
      </dgm:t>
    </dgm:pt>
    <dgm:pt modelId="{81ED103B-8360-41AC-BFE3-64493A277D02}" type="parTrans" cxnId="{CDFA11B2-CB11-4270-BFB2-37A27B9DD9F7}">
      <dgm:prSet/>
      <dgm:spPr/>
      <dgm:t>
        <a:bodyPr/>
        <a:lstStyle/>
        <a:p>
          <a:endParaRPr lang="en-US"/>
        </a:p>
      </dgm:t>
    </dgm:pt>
    <dgm:pt modelId="{575799B2-5418-45D5-AC4D-CBF01CFCEB0F}" type="sibTrans" cxnId="{CDFA11B2-CB11-4270-BFB2-37A27B9DD9F7}">
      <dgm:prSet/>
      <dgm:spPr/>
      <dgm:t>
        <a:bodyPr/>
        <a:lstStyle/>
        <a:p>
          <a:endParaRPr lang="en-US"/>
        </a:p>
      </dgm:t>
    </dgm:pt>
    <dgm:pt modelId="{0907295D-B50C-4652-9D89-AF10096C0BC5}">
      <dgm:prSet/>
      <dgm:spPr/>
      <dgm:t>
        <a:bodyPr/>
        <a:lstStyle/>
        <a:p>
          <a:pPr>
            <a:lnSpc>
              <a:spcPct val="100000"/>
            </a:lnSpc>
            <a:defRPr cap="all"/>
          </a:pPr>
          <a:r>
            <a:rPr lang="en-US" b="1"/>
            <a:t>Create lasting impact</a:t>
          </a:r>
        </a:p>
        <a:p>
          <a:pPr>
            <a:lnSpc>
              <a:spcPct val="100000"/>
            </a:lnSpc>
            <a:defRPr cap="all"/>
          </a:pPr>
          <a:r>
            <a:rPr lang="en-US"/>
            <a:t>Building sustainability directly into vendor contracts ensures a lasting impact on waste reduction, rather than one-off programs  that don’t have the same staying power</a:t>
          </a:r>
          <a:br>
            <a:rPr lang="en-US"/>
          </a:br>
          <a:endParaRPr lang="en-US"/>
        </a:p>
      </dgm:t>
    </dgm:pt>
    <dgm:pt modelId="{106BC7D3-F6F2-403E-AC46-249A8DB6F584}" type="parTrans" cxnId="{ED77B42B-6BFA-44E1-9379-D7BF63509534}">
      <dgm:prSet/>
      <dgm:spPr/>
      <dgm:t>
        <a:bodyPr/>
        <a:lstStyle/>
        <a:p>
          <a:endParaRPr lang="en-US"/>
        </a:p>
      </dgm:t>
    </dgm:pt>
    <dgm:pt modelId="{1E88AA52-DD06-4142-AAD0-64F2DAC7AA78}" type="sibTrans" cxnId="{ED77B42B-6BFA-44E1-9379-D7BF63509534}">
      <dgm:prSet/>
      <dgm:spPr/>
      <dgm:t>
        <a:bodyPr/>
        <a:lstStyle/>
        <a:p>
          <a:endParaRPr lang="en-US"/>
        </a:p>
      </dgm:t>
    </dgm:pt>
    <dgm:pt modelId="{636337ED-0CDD-48BD-9D84-ED20F0573FAF}" type="pres">
      <dgm:prSet presAssocID="{0D8AB01F-A978-4B8A-91BC-DDDD640735B6}" presName="root" presStyleCnt="0">
        <dgm:presLayoutVars>
          <dgm:dir/>
          <dgm:resizeHandles val="exact"/>
        </dgm:presLayoutVars>
      </dgm:prSet>
      <dgm:spPr/>
    </dgm:pt>
    <dgm:pt modelId="{565CAD80-3F2E-4FC6-A8C1-F9E250F78274}" type="pres">
      <dgm:prSet presAssocID="{0B199FC0-44F6-4706-8634-A640D4D8FB71}" presName="compNode" presStyleCnt="0"/>
      <dgm:spPr/>
    </dgm:pt>
    <dgm:pt modelId="{7D197F22-FFAA-41DA-B3AB-1D722075A577}" type="pres">
      <dgm:prSet presAssocID="{0B199FC0-44F6-4706-8634-A640D4D8FB71}" presName="iconBgRect" presStyleLbl="bgShp" presStyleIdx="0" presStyleCnt="4"/>
      <dgm:spPr/>
    </dgm:pt>
    <dgm:pt modelId="{9C210F0F-B65D-4E7A-A3D7-9CBCD7263EE2}" type="pres">
      <dgm:prSet presAssocID="{0B199FC0-44F6-4706-8634-A640D4D8FB71}"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3330F8E7-9BE5-46D9-9798-F18AC0BBF543}" type="pres">
      <dgm:prSet presAssocID="{0B199FC0-44F6-4706-8634-A640D4D8FB71}" presName="spaceRect" presStyleCnt="0"/>
      <dgm:spPr/>
    </dgm:pt>
    <dgm:pt modelId="{9A29DB80-4D97-4018-8AFA-9C627ED8D248}" type="pres">
      <dgm:prSet presAssocID="{0B199FC0-44F6-4706-8634-A640D4D8FB71}" presName="textRect" presStyleLbl="revTx" presStyleIdx="0" presStyleCnt="4">
        <dgm:presLayoutVars>
          <dgm:chMax val="1"/>
          <dgm:chPref val="1"/>
        </dgm:presLayoutVars>
      </dgm:prSet>
      <dgm:spPr/>
    </dgm:pt>
    <dgm:pt modelId="{38549885-1226-4686-84D3-57C45DC1FEE4}" type="pres">
      <dgm:prSet presAssocID="{575799B2-5418-45D5-AC4D-CBF01CFCEB0F}" presName="sibTrans" presStyleCnt="0"/>
      <dgm:spPr/>
    </dgm:pt>
    <dgm:pt modelId="{7CA0B8A4-039C-40EF-8661-986F7D913FA7}" type="pres">
      <dgm:prSet presAssocID="{4150C5C6-3596-4A71-B967-52D9C6C435DF}" presName="compNode" presStyleCnt="0"/>
      <dgm:spPr/>
    </dgm:pt>
    <dgm:pt modelId="{BBC52E88-A946-4BC9-9C62-4AA3B31D872E}" type="pres">
      <dgm:prSet presAssocID="{4150C5C6-3596-4A71-B967-52D9C6C435DF}" presName="iconBgRect" presStyleLbl="bgShp" presStyleIdx="1" presStyleCnt="4"/>
      <dgm:spPr>
        <a:solidFill>
          <a:srgbClr val="92D050"/>
        </a:solidFill>
      </dgm:spPr>
    </dgm:pt>
    <dgm:pt modelId="{E53BCCCA-5CA1-42BD-B52E-34ABA69E4F96}" type="pres">
      <dgm:prSet presAssocID="{4150C5C6-3596-4A71-B967-52D9C6C435D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545C20FB-F270-41A4-95FB-DD68F7A49BF1}" type="pres">
      <dgm:prSet presAssocID="{4150C5C6-3596-4A71-B967-52D9C6C435DF}" presName="spaceRect" presStyleCnt="0"/>
      <dgm:spPr/>
    </dgm:pt>
    <dgm:pt modelId="{99C54257-E64E-4755-A71D-3D2B2C9B7E28}" type="pres">
      <dgm:prSet presAssocID="{4150C5C6-3596-4A71-B967-52D9C6C435DF}" presName="textRect" presStyleLbl="revTx" presStyleIdx="1" presStyleCnt="4">
        <dgm:presLayoutVars>
          <dgm:chMax val="1"/>
          <dgm:chPref val="1"/>
        </dgm:presLayoutVars>
      </dgm:prSet>
      <dgm:spPr/>
    </dgm:pt>
    <dgm:pt modelId="{CA29AB51-91A9-4978-B422-C46E2284B375}" type="pres">
      <dgm:prSet presAssocID="{1155055E-C218-4050-B016-37E1470DFE89}" presName="sibTrans" presStyleCnt="0"/>
      <dgm:spPr/>
    </dgm:pt>
    <dgm:pt modelId="{27497811-C37B-41A3-8FF6-AE6F05E04EAB}" type="pres">
      <dgm:prSet presAssocID="{9320B3C0-4313-4271-8864-294A9512A8CF}" presName="compNode" presStyleCnt="0"/>
      <dgm:spPr/>
    </dgm:pt>
    <dgm:pt modelId="{35C5E40D-0B1E-4907-9422-01227DFAC428}" type="pres">
      <dgm:prSet presAssocID="{9320B3C0-4313-4271-8864-294A9512A8CF}" presName="iconBgRect" presStyleLbl="bgShp" presStyleIdx="2" presStyleCnt="4"/>
      <dgm:spPr>
        <a:solidFill>
          <a:schemeClr val="accent1">
            <a:lumMod val="60000"/>
            <a:lumOff val="40000"/>
          </a:schemeClr>
        </a:solidFill>
      </dgm:spPr>
    </dgm:pt>
    <dgm:pt modelId="{AE008E31-ABAF-47BE-BD99-61BEB397D546}" type="pres">
      <dgm:prSet presAssocID="{9320B3C0-4313-4271-8864-294A9512A8CF}"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D3761A49-0534-4074-BC84-D20E735FC565}" type="pres">
      <dgm:prSet presAssocID="{9320B3C0-4313-4271-8864-294A9512A8CF}" presName="spaceRect" presStyleCnt="0"/>
      <dgm:spPr/>
    </dgm:pt>
    <dgm:pt modelId="{A2DC0D7B-C5E5-4DFE-9743-0F83035F327E}" type="pres">
      <dgm:prSet presAssocID="{9320B3C0-4313-4271-8864-294A9512A8CF}" presName="textRect" presStyleLbl="revTx" presStyleIdx="2" presStyleCnt="4">
        <dgm:presLayoutVars>
          <dgm:chMax val="1"/>
          <dgm:chPref val="1"/>
        </dgm:presLayoutVars>
      </dgm:prSet>
      <dgm:spPr/>
    </dgm:pt>
    <dgm:pt modelId="{87168A08-5E3A-462A-B9EF-877E72FFAAD1}" type="pres">
      <dgm:prSet presAssocID="{AFDEB174-6140-480C-B774-15A5050C9535}" presName="sibTrans" presStyleCnt="0"/>
      <dgm:spPr/>
    </dgm:pt>
    <dgm:pt modelId="{07DE0709-597F-43EC-B3A1-F30336E68714}" type="pres">
      <dgm:prSet presAssocID="{0907295D-B50C-4652-9D89-AF10096C0BC5}" presName="compNode" presStyleCnt="0"/>
      <dgm:spPr/>
    </dgm:pt>
    <dgm:pt modelId="{18C4F2D5-8291-4E58-84E5-456E102170EB}" type="pres">
      <dgm:prSet presAssocID="{0907295D-B50C-4652-9D89-AF10096C0BC5}" presName="iconBgRect" presStyleLbl="bgShp" presStyleIdx="3" presStyleCnt="4"/>
      <dgm:spPr>
        <a:solidFill>
          <a:srgbClr val="00B050"/>
        </a:solidFill>
      </dgm:spPr>
    </dgm:pt>
    <dgm:pt modelId="{EAD3341B-55B9-4421-A0BD-B536D3004F11}" type="pres">
      <dgm:prSet presAssocID="{0907295D-B50C-4652-9D89-AF10096C0BC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22A4E92-0C8C-4C56-BE3C-A097D8B445B2}" type="pres">
      <dgm:prSet presAssocID="{0907295D-B50C-4652-9D89-AF10096C0BC5}" presName="spaceRect" presStyleCnt="0"/>
      <dgm:spPr/>
    </dgm:pt>
    <dgm:pt modelId="{66B00A97-B88D-41DF-9682-FA62941EA659}" type="pres">
      <dgm:prSet presAssocID="{0907295D-B50C-4652-9D89-AF10096C0BC5}" presName="textRect" presStyleLbl="revTx" presStyleIdx="3" presStyleCnt="4">
        <dgm:presLayoutVars>
          <dgm:chMax val="1"/>
          <dgm:chPref val="1"/>
        </dgm:presLayoutVars>
      </dgm:prSet>
      <dgm:spPr/>
    </dgm:pt>
  </dgm:ptLst>
  <dgm:cxnLst>
    <dgm:cxn modelId="{40907F07-1E9F-4713-87E6-717ED10DD49B}" type="presOf" srcId="{4150C5C6-3596-4A71-B967-52D9C6C435DF}" destId="{99C54257-E64E-4755-A71D-3D2B2C9B7E28}" srcOrd="0" destOrd="0" presId="urn:microsoft.com/office/officeart/2018/5/layout/IconCircleLabelList"/>
    <dgm:cxn modelId="{2966C811-021E-443C-813C-C1D0AE16C9D1}" type="presOf" srcId="{0907295D-B50C-4652-9D89-AF10096C0BC5}" destId="{66B00A97-B88D-41DF-9682-FA62941EA659}" srcOrd="0" destOrd="0" presId="urn:microsoft.com/office/officeart/2018/5/layout/IconCircleLabelList"/>
    <dgm:cxn modelId="{ED77B42B-6BFA-44E1-9379-D7BF63509534}" srcId="{0D8AB01F-A978-4B8A-91BC-DDDD640735B6}" destId="{0907295D-B50C-4652-9D89-AF10096C0BC5}" srcOrd="3" destOrd="0" parTransId="{106BC7D3-F6F2-403E-AC46-249A8DB6F584}" sibTransId="{1E88AA52-DD06-4142-AAD0-64F2DAC7AA78}"/>
    <dgm:cxn modelId="{94DA8372-7882-4F57-9BBC-69A973066A42}" type="presOf" srcId="{0B199FC0-44F6-4706-8634-A640D4D8FB71}" destId="{9A29DB80-4D97-4018-8AFA-9C627ED8D248}" srcOrd="0" destOrd="0" presId="urn:microsoft.com/office/officeart/2018/5/layout/IconCircleLabelList"/>
    <dgm:cxn modelId="{464F5176-A2A6-4188-AF80-8075AA11139B}" srcId="{0D8AB01F-A978-4B8A-91BC-DDDD640735B6}" destId="{4150C5C6-3596-4A71-B967-52D9C6C435DF}" srcOrd="1" destOrd="0" parTransId="{5631FDA5-DE8B-4F3C-BD84-791C5CE154C3}" sibTransId="{1155055E-C218-4050-B016-37E1470DFE89}"/>
    <dgm:cxn modelId="{025A5B90-26FA-466F-9733-93B1E7604DDE}" type="presOf" srcId="{0D8AB01F-A978-4B8A-91BC-DDDD640735B6}" destId="{636337ED-0CDD-48BD-9D84-ED20F0573FAF}" srcOrd="0" destOrd="0" presId="urn:microsoft.com/office/officeart/2018/5/layout/IconCircleLabelList"/>
    <dgm:cxn modelId="{E8798695-78F9-473C-B94B-A79C2AA7056C}" srcId="{0D8AB01F-A978-4B8A-91BC-DDDD640735B6}" destId="{9320B3C0-4313-4271-8864-294A9512A8CF}" srcOrd="2" destOrd="0" parTransId="{9B4BD14D-5809-40DA-85AA-77E26F710AAB}" sibTransId="{AFDEB174-6140-480C-B774-15A5050C9535}"/>
    <dgm:cxn modelId="{699DFAB1-1706-4D63-A1E5-7530F4EA220A}" type="presOf" srcId="{9320B3C0-4313-4271-8864-294A9512A8CF}" destId="{A2DC0D7B-C5E5-4DFE-9743-0F83035F327E}" srcOrd="0" destOrd="0" presId="urn:microsoft.com/office/officeart/2018/5/layout/IconCircleLabelList"/>
    <dgm:cxn modelId="{CDFA11B2-CB11-4270-BFB2-37A27B9DD9F7}" srcId="{0D8AB01F-A978-4B8A-91BC-DDDD640735B6}" destId="{0B199FC0-44F6-4706-8634-A640D4D8FB71}" srcOrd="0" destOrd="0" parTransId="{81ED103B-8360-41AC-BFE3-64493A277D02}" sibTransId="{575799B2-5418-45D5-AC4D-CBF01CFCEB0F}"/>
    <dgm:cxn modelId="{6D7DB0E3-7C0A-4E1B-BF94-C641039ACB71}" type="presParOf" srcId="{636337ED-0CDD-48BD-9D84-ED20F0573FAF}" destId="{565CAD80-3F2E-4FC6-A8C1-F9E250F78274}" srcOrd="0" destOrd="0" presId="urn:microsoft.com/office/officeart/2018/5/layout/IconCircleLabelList"/>
    <dgm:cxn modelId="{EE2726CA-2E7F-429A-A4C3-B712ECB49C7E}" type="presParOf" srcId="{565CAD80-3F2E-4FC6-A8C1-F9E250F78274}" destId="{7D197F22-FFAA-41DA-B3AB-1D722075A577}" srcOrd="0" destOrd="0" presId="urn:microsoft.com/office/officeart/2018/5/layout/IconCircleLabelList"/>
    <dgm:cxn modelId="{75AD2C6F-B263-43EB-B03C-D3026A051CD8}" type="presParOf" srcId="{565CAD80-3F2E-4FC6-A8C1-F9E250F78274}" destId="{9C210F0F-B65D-4E7A-A3D7-9CBCD7263EE2}" srcOrd="1" destOrd="0" presId="urn:microsoft.com/office/officeart/2018/5/layout/IconCircleLabelList"/>
    <dgm:cxn modelId="{B565E5E3-A0C2-43FC-83D3-F7446DC1AA17}" type="presParOf" srcId="{565CAD80-3F2E-4FC6-A8C1-F9E250F78274}" destId="{3330F8E7-9BE5-46D9-9798-F18AC0BBF543}" srcOrd="2" destOrd="0" presId="urn:microsoft.com/office/officeart/2018/5/layout/IconCircleLabelList"/>
    <dgm:cxn modelId="{ECD61859-0E63-4E98-86E3-4AEA7E2CB99A}" type="presParOf" srcId="{565CAD80-3F2E-4FC6-A8C1-F9E250F78274}" destId="{9A29DB80-4D97-4018-8AFA-9C627ED8D248}" srcOrd="3" destOrd="0" presId="urn:microsoft.com/office/officeart/2018/5/layout/IconCircleLabelList"/>
    <dgm:cxn modelId="{8642922B-1788-4BD8-92AF-1832A47C6DA7}" type="presParOf" srcId="{636337ED-0CDD-48BD-9D84-ED20F0573FAF}" destId="{38549885-1226-4686-84D3-57C45DC1FEE4}" srcOrd="1" destOrd="0" presId="urn:microsoft.com/office/officeart/2018/5/layout/IconCircleLabelList"/>
    <dgm:cxn modelId="{23CB0E10-9D92-4EB7-939B-7E7E5F272DFD}" type="presParOf" srcId="{636337ED-0CDD-48BD-9D84-ED20F0573FAF}" destId="{7CA0B8A4-039C-40EF-8661-986F7D913FA7}" srcOrd="2" destOrd="0" presId="urn:microsoft.com/office/officeart/2018/5/layout/IconCircleLabelList"/>
    <dgm:cxn modelId="{DC47EF06-41A5-4EA0-BACB-50984B6702E5}" type="presParOf" srcId="{7CA0B8A4-039C-40EF-8661-986F7D913FA7}" destId="{BBC52E88-A946-4BC9-9C62-4AA3B31D872E}" srcOrd="0" destOrd="0" presId="urn:microsoft.com/office/officeart/2018/5/layout/IconCircleLabelList"/>
    <dgm:cxn modelId="{1E5B5A8D-AED9-47DD-A0AA-87A20089E45E}" type="presParOf" srcId="{7CA0B8A4-039C-40EF-8661-986F7D913FA7}" destId="{E53BCCCA-5CA1-42BD-B52E-34ABA69E4F96}" srcOrd="1" destOrd="0" presId="urn:microsoft.com/office/officeart/2018/5/layout/IconCircleLabelList"/>
    <dgm:cxn modelId="{DA711E06-615A-465A-B4AB-BF721B6554A5}" type="presParOf" srcId="{7CA0B8A4-039C-40EF-8661-986F7D913FA7}" destId="{545C20FB-F270-41A4-95FB-DD68F7A49BF1}" srcOrd="2" destOrd="0" presId="urn:microsoft.com/office/officeart/2018/5/layout/IconCircleLabelList"/>
    <dgm:cxn modelId="{6CC741A4-2641-4C5B-9DCB-803B456861AB}" type="presParOf" srcId="{7CA0B8A4-039C-40EF-8661-986F7D913FA7}" destId="{99C54257-E64E-4755-A71D-3D2B2C9B7E28}" srcOrd="3" destOrd="0" presId="urn:microsoft.com/office/officeart/2018/5/layout/IconCircleLabelList"/>
    <dgm:cxn modelId="{8542136D-E5A0-488E-8959-64EACAAB8739}" type="presParOf" srcId="{636337ED-0CDD-48BD-9D84-ED20F0573FAF}" destId="{CA29AB51-91A9-4978-B422-C46E2284B375}" srcOrd="3" destOrd="0" presId="urn:microsoft.com/office/officeart/2018/5/layout/IconCircleLabelList"/>
    <dgm:cxn modelId="{C223918E-22F7-4925-B40E-24A7D3DAB5E3}" type="presParOf" srcId="{636337ED-0CDD-48BD-9D84-ED20F0573FAF}" destId="{27497811-C37B-41A3-8FF6-AE6F05E04EAB}" srcOrd="4" destOrd="0" presId="urn:microsoft.com/office/officeart/2018/5/layout/IconCircleLabelList"/>
    <dgm:cxn modelId="{48AB7EC8-E782-4DB6-BBE1-0026999C1F9A}" type="presParOf" srcId="{27497811-C37B-41A3-8FF6-AE6F05E04EAB}" destId="{35C5E40D-0B1E-4907-9422-01227DFAC428}" srcOrd="0" destOrd="0" presId="urn:microsoft.com/office/officeart/2018/5/layout/IconCircleLabelList"/>
    <dgm:cxn modelId="{2E3754BB-2451-48CE-BABA-9D39534606BA}" type="presParOf" srcId="{27497811-C37B-41A3-8FF6-AE6F05E04EAB}" destId="{AE008E31-ABAF-47BE-BD99-61BEB397D546}" srcOrd="1" destOrd="0" presId="urn:microsoft.com/office/officeart/2018/5/layout/IconCircleLabelList"/>
    <dgm:cxn modelId="{7571B9BE-5729-432C-B8A0-301AFA63DB96}" type="presParOf" srcId="{27497811-C37B-41A3-8FF6-AE6F05E04EAB}" destId="{D3761A49-0534-4074-BC84-D20E735FC565}" srcOrd="2" destOrd="0" presId="urn:microsoft.com/office/officeart/2018/5/layout/IconCircleLabelList"/>
    <dgm:cxn modelId="{73B8B504-C4BC-4819-8F90-646A31798542}" type="presParOf" srcId="{27497811-C37B-41A3-8FF6-AE6F05E04EAB}" destId="{A2DC0D7B-C5E5-4DFE-9743-0F83035F327E}" srcOrd="3" destOrd="0" presId="urn:microsoft.com/office/officeart/2018/5/layout/IconCircleLabelList"/>
    <dgm:cxn modelId="{30697548-624F-4D01-91A0-2B65E60682CC}" type="presParOf" srcId="{636337ED-0CDD-48BD-9D84-ED20F0573FAF}" destId="{87168A08-5E3A-462A-B9EF-877E72FFAAD1}" srcOrd="5" destOrd="0" presId="urn:microsoft.com/office/officeart/2018/5/layout/IconCircleLabelList"/>
    <dgm:cxn modelId="{4557D45B-6865-4697-9D33-DDDEFB748B26}" type="presParOf" srcId="{636337ED-0CDD-48BD-9D84-ED20F0573FAF}" destId="{07DE0709-597F-43EC-B3A1-F30336E68714}" srcOrd="6" destOrd="0" presId="urn:microsoft.com/office/officeart/2018/5/layout/IconCircleLabelList"/>
    <dgm:cxn modelId="{7A79EF61-7338-4473-8A73-1D58322BBE09}" type="presParOf" srcId="{07DE0709-597F-43EC-B3A1-F30336E68714}" destId="{18C4F2D5-8291-4E58-84E5-456E102170EB}" srcOrd="0" destOrd="0" presId="urn:microsoft.com/office/officeart/2018/5/layout/IconCircleLabelList"/>
    <dgm:cxn modelId="{69B2619A-A73E-40CA-AFD6-C2BD24D48D96}" type="presParOf" srcId="{07DE0709-597F-43EC-B3A1-F30336E68714}" destId="{EAD3341B-55B9-4421-A0BD-B536D3004F11}" srcOrd="1" destOrd="0" presId="urn:microsoft.com/office/officeart/2018/5/layout/IconCircleLabelList"/>
    <dgm:cxn modelId="{16D91E67-276E-4DE0-8EE4-D2076C99D6CF}" type="presParOf" srcId="{07DE0709-597F-43EC-B3A1-F30336E68714}" destId="{E22A4E92-0C8C-4C56-BE3C-A097D8B445B2}" srcOrd="2" destOrd="0" presId="urn:microsoft.com/office/officeart/2018/5/layout/IconCircleLabelList"/>
    <dgm:cxn modelId="{3F1F62D3-A945-4BED-BDC4-99BFEE38063F}" type="presParOf" srcId="{07DE0709-597F-43EC-B3A1-F30336E68714}" destId="{66B00A97-B88D-41DF-9682-FA62941EA65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CE066-6AB4-402F-9D36-34BE800F7C9F}">
      <dsp:nvSpPr>
        <dsp:cNvPr id="0" name=""/>
        <dsp:cNvSpPr/>
      </dsp:nvSpPr>
      <dsp:spPr>
        <a:xfrm>
          <a:off x="1144702" y="83069"/>
          <a:ext cx="1188947" cy="11889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64149-38DE-44FC-976E-160A06D39AA4}">
      <dsp:nvSpPr>
        <dsp:cNvPr id="0" name=""/>
        <dsp:cNvSpPr/>
      </dsp:nvSpPr>
      <dsp:spPr>
        <a:xfrm>
          <a:off x="8019" y="1428164"/>
          <a:ext cx="3396991" cy="5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Kitchen</a:t>
          </a:r>
        </a:p>
      </dsp:txBody>
      <dsp:txXfrm>
        <a:off x="8019" y="1428164"/>
        <a:ext cx="3396991" cy="509548"/>
      </dsp:txXfrm>
    </dsp:sp>
    <dsp:sp modelId="{EA579D65-D8E9-4727-987E-7BA8B9FBF4EE}">
      <dsp:nvSpPr>
        <dsp:cNvPr id="0" name=""/>
        <dsp:cNvSpPr/>
      </dsp:nvSpPr>
      <dsp:spPr>
        <a:xfrm>
          <a:off x="8019" y="2010339"/>
          <a:ext cx="3396991" cy="170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Menu</a:t>
          </a:r>
        </a:p>
        <a:p>
          <a:pPr marL="0" lvl="0" indent="0" algn="ctr" defTabSz="755650">
            <a:lnSpc>
              <a:spcPct val="100000"/>
            </a:lnSpc>
            <a:spcBef>
              <a:spcPct val="0"/>
            </a:spcBef>
            <a:spcAft>
              <a:spcPct val="35000"/>
            </a:spcAft>
            <a:buNone/>
          </a:pPr>
          <a:r>
            <a:rPr lang="en-US" sz="1700" kern="1200"/>
            <a:t>Offer vs. Serve</a:t>
          </a:r>
        </a:p>
        <a:p>
          <a:pPr marL="0" lvl="0" indent="0" algn="ctr" defTabSz="755650">
            <a:lnSpc>
              <a:spcPct val="100000"/>
            </a:lnSpc>
            <a:spcBef>
              <a:spcPct val="0"/>
            </a:spcBef>
            <a:spcAft>
              <a:spcPct val="35000"/>
            </a:spcAft>
            <a:buNone/>
          </a:pPr>
          <a:r>
            <a:rPr lang="en-US" sz="1700" kern="1200"/>
            <a:t>Food Scraps</a:t>
          </a:r>
        </a:p>
        <a:p>
          <a:pPr marL="0" lvl="0" indent="0" algn="ctr" defTabSz="755650">
            <a:lnSpc>
              <a:spcPct val="100000"/>
            </a:lnSpc>
            <a:spcBef>
              <a:spcPct val="0"/>
            </a:spcBef>
            <a:spcAft>
              <a:spcPct val="35000"/>
            </a:spcAft>
            <a:buNone/>
          </a:pPr>
          <a:r>
            <a:rPr lang="en-US" sz="1700" kern="1200"/>
            <a:t>Pre-consumer Food Rescue</a:t>
          </a:r>
        </a:p>
        <a:p>
          <a:pPr marL="0" lvl="0" indent="0" algn="ctr" defTabSz="755650">
            <a:lnSpc>
              <a:spcPct val="100000"/>
            </a:lnSpc>
            <a:spcBef>
              <a:spcPct val="0"/>
            </a:spcBef>
            <a:spcAft>
              <a:spcPct val="35000"/>
            </a:spcAft>
            <a:buNone/>
          </a:pPr>
          <a:r>
            <a:rPr lang="en-US" sz="1700" kern="1200"/>
            <a:t>Food Service Ware</a:t>
          </a:r>
        </a:p>
      </dsp:txBody>
      <dsp:txXfrm>
        <a:off x="8019" y="2010339"/>
        <a:ext cx="3396991" cy="1704060"/>
      </dsp:txXfrm>
    </dsp:sp>
    <dsp:sp modelId="{957423AA-D483-42D3-9DB0-1E4ACA3F1FED}">
      <dsp:nvSpPr>
        <dsp:cNvPr id="0" name=""/>
        <dsp:cNvSpPr/>
      </dsp:nvSpPr>
      <dsp:spPr>
        <a:xfrm>
          <a:off x="5103507" y="83069"/>
          <a:ext cx="1188947" cy="11889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6EB67-B3F1-4BE2-A834-DF2E0EE18456}">
      <dsp:nvSpPr>
        <dsp:cNvPr id="0" name=""/>
        <dsp:cNvSpPr/>
      </dsp:nvSpPr>
      <dsp:spPr>
        <a:xfrm>
          <a:off x="3999485" y="1428164"/>
          <a:ext cx="3396991" cy="5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Cafeteria </a:t>
          </a:r>
        </a:p>
      </dsp:txBody>
      <dsp:txXfrm>
        <a:off x="3999485" y="1428164"/>
        <a:ext cx="3396991" cy="509548"/>
      </dsp:txXfrm>
    </dsp:sp>
    <dsp:sp modelId="{B36F2CCC-A1F8-433E-9491-0E08E3F1D1FC}">
      <dsp:nvSpPr>
        <dsp:cNvPr id="0" name=""/>
        <dsp:cNvSpPr/>
      </dsp:nvSpPr>
      <dsp:spPr>
        <a:xfrm>
          <a:off x="3999485" y="2010339"/>
          <a:ext cx="3396991" cy="170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Post-consumer Food Rescue</a:t>
          </a:r>
        </a:p>
        <a:p>
          <a:pPr marL="0" lvl="0" indent="0" algn="ctr" defTabSz="755650">
            <a:lnSpc>
              <a:spcPct val="100000"/>
            </a:lnSpc>
            <a:spcBef>
              <a:spcPct val="0"/>
            </a:spcBef>
            <a:spcAft>
              <a:spcPct val="35000"/>
            </a:spcAft>
            <a:buNone/>
          </a:pPr>
          <a:r>
            <a:rPr lang="en-US" sz="1700" kern="1200"/>
            <a:t>Waste sorting</a:t>
          </a:r>
        </a:p>
      </dsp:txBody>
      <dsp:txXfrm>
        <a:off x="3999485" y="2010339"/>
        <a:ext cx="3396991" cy="1704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98C9-ED12-0947-8F7F-EF0FD2431B32}">
      <dsp:nvSpPr>
        <dsp:cNvPr id="0" name=""/>
        <dsp:cNvSpPr/>
      </dsp:nvSpPr>
      <dsp:spPr>
        <a:xfrm>
          <a:off x="0" y="201660"/>
          <a:ext cx="5245435" cy="5756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Request for Proposal (RFP)/Contract </a:t>
          </a:r>
        </a:p>
      </dsp:txBody>
      <dsp:txXfrm>
        <a:off x="28100" y="229760"/>
        <a:ext cx="5189235" cy="519439"/>
      </dsp:txXfrm>
    </dsp:sp>
    <dsp:sp modelId="{8F393206-19FF-F74F-8189-F91D22FF07D3}">
      <dsp:nvSpPr>
        <dsp:cNvPr id="0" name=""/>
        <dsp:cNvSpPr/>
      </dsp:nvSpPr>
      <dsp:spPr>
        <a:xfrm>
          <a:off x="0" y="777300"/>
          <a:ext cx="5245435"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4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Embed clear sustainability requirements</a:t>
          </a:r>
        </a:p>
        <a:p>
          <a:pPr marL="171450" lvl="1" indent="-171450" algn="l" defTabSz="844550">
            <a:lnSpc>
              <a:spcPct val="90000"/>
            </a:lnSpc>
            <a:spcBef>
              <a:spcPct val="0"/>
            </a:spcBef>
            <a:spcAft>
              <a:spcPct val="20000"/>
            </a:spcAft>
            <a:buChar char="•"/>
          </a:pPr>
          <a:r>
            <a:rPr lang="en-US" sz="1900" kern="1200" dirty="0"/>
            <a:t>Vendors know expectations </a:t>
          </a:r>
        </a:p>
        <a:p>
          <a:pPr marL="171450" lvl="1" indent="-171450" algn="l" defTabSz="844550">
            <a:lnSpc>
              <a:spcPct val="90000"/>
            </a:lnSpc>
            <a:spcBef>
              <a:spcPct val="0"/>
            </a:spcBef>
            <a:spcAft>
              <a:spcPct val="20000"/>
            </a:spcAft>
            <a:buChar char="•"/>
          </a:pPr>
          <a:r>
            <a:rPr lang="en-US" sz="1900" kern="1200" dirty="0"/>
            <a:t>Internally run systems less dependent on volunteers</a:t>
          </a:r>
        </a:p>
      </dsp:txBody>
      <dsp:txXfrm>
        <a:off x="0" y="777300"/>
        <a:ext cx="5245435" cy="1242000"/>
      </dsp:txXfrm>
    </dsp:sp>
    <dsp:sp modelId="{F2D88119-DC12-4345-A4A8-B9C08CFA40C9}">
      <dsp:nvSpPr>
        <dsp:cNvPr id="0" name=""/>
        <dsp:cNvSpPr/>
      </dsp:nvSpPr>
      <dsp:spPr>
        <a:xfrm>
          <a:off x="0" y="2019300"/>
          <a:ext cx="5245435" cy="5756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Standard Operating Procedures (SOPs) </a:t>
          </a:r>
        </a:p>
      </dsp:txBody>
      <dsp:txXfrm>
        <a:off x="28100" y="2047400"/>
        <a:ext cx="5189235" cy="519439"/>
      </dsp:txXfrm>
    </dsp:sp>
    <dsp:sp modelId="{01680380-CB5D-7947-B6AA-67A5618B3F19}">
      <dsp:nvSpPr>
        <dsp:cNvPr id="0" name=""/>
        <dsp:cNvSpPr/>
      </dsp:nvSpPr>
      <dsp:spPr>
        <a:xfrm>
          <a:off x="0" y="2594940"/>
          <a:ext cx="5245435"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4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Formalize processes</a:t>
          </a:r>
        </a:p>
        <a:p>
          <a:pPr marL="171450" lvl="1" indent="-171450" algn="l" defTabSz="844550">
            <a:lnSpc>
              <a:spcPct val="90000"/>
            </a:lnSpc>
            <a:spcBef>
              <a:spcPct val="0"/>
            </a:spcBef>
            <a:spcAft>
              <a:spcPct val="20000"/>
            </a:spcAft>
            <a:buChar char="•"/>
          </a:pPr>
          <a:r>
            <a:rPr lang="en-US" sz="1900" kern="1200" dirty="0"/>
            <a:t>Clear steps, all stakeholders agree and sign</a:t>
          </a:r>
        </a:p>
        <a:p>
          <a:pPr marL="171450" lvl="1" indent="-171450" algn="l" defTabSz="844550">
            <a:lnSpc>
              <a:spcPct val="90000"/>
            </a:lnSpc>
            <a:spcBef>
              <a:spcPct val="0"/>
            </a:spcBef>
            <a:spcAft>
              <a:spcPct val="20000"/>
            </a:spcAft>
            <a:buChar char="•"/>
          </a:pPr>
          <a:r>
            <a:rPr lang="en-US" sz="1900" kern="1200" dirty="0"/>
            <a:t>Creates programs with “staying power”</a:t>
          </a:r>
          <a:br>
            <a:rPr lang="en-US" sz="1900" kern="1200" dirty="0"/>
          </a:br>
          <a:r>
            <a:rPr lang="en-US" sz="1900" kern="1200" dirty="0"/>
            <a:t> </a:t>
          </a:r>
        </a:p>
      </dsp:txBody>
      <dsp:txXfrm>
        <a:off x="0" y="2594940"/>
        <a:ext cx="5245435" cy="124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98C9-ED12-0947-8F7F-EF0FD2431B32}">
      <dsp:nvSpPr>
        <dsp:cNvPr id="0" name=""/>
        <dsp:cNvSpPr/>
      </dsp:nvSpPr>
      <dsp:spPr>
        <a:xfrm>
          <a:off x="0" y="101404"/>
          <a:ext cx="773359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School District</a:t>
          </a:r>
        </a:p>
      </dsp:txBody>
      <dsp:txXfrm>
        <a:off x="21075" y="122479"/>
        <a:ext cx="7691442" cy="389580"/>
      </dsp:txXfrm>
    </dsp:sp>
    <dsp:sp modelId="{8F393206-19FF-F74F-8189-F91D22FF07D3}">
      <dsp:nvSpPr>
        <dsp:cNvPr id="0" name=""/>
        <dsp:cNvSpPr/>
      </dsp:nvSpPr>
      <dsp:spPr>
        <a:xfrm>
          <a:off x="0" y="533134"/>
          <a:ext cx="7733592"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4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Business Manager (in Wellesley, she is Asst. Superintendent and is also a procurement officer)</a:t>
          </a:r>
        </a:p>
        <a:p>
          <a:pPr marL="114300" lvl="1" indent="-114300" algn="l" defTabSz="622300">
            <a:lnSpc>
              <a:spcPct val="90000"/>
            </a:lnSpc>
            <a:spcBef>
              <a:spcPct val="0"/>
            </a:spcBef>
            <a:spcAft>
              <a:spcPct val="20000"/>
            </a:spcAft>
            <a:buChar char="•"/>
          </a:pPr>
          <a:r>
            <a:rPr lang="en-US" sz="1400" kern="1200"/>
            <a:t>Food Services Management Company</a:t>
          </a:r>
        </a:p>
        <a:p>
          <a:pPr marL="114300" lvl="1" indent="-114300" algn="l" defTabSz="622300">
            <a:lnSpc>
              <a:spcPct val="90000"/>
            </a:lnSpc>
            <a:spcBef>
              <a:spcPct val="0"/>
            </a:spcBef>
            <a:spcAft>
              <a:spcPct val="20000"/>
            </a:spcAft>
            <a:buChar char="•"/>
          </a:pPr>
          <a:r>
            <a:rPr lang="en-US" sz="1400" kern="1200"/>
            <a:t>District Communications</a:t>
          </a:r>
        </a:p>
        <a:p>
          <a:pPr marL="114300" lvl="1" indent="-114300" algn="l" defTabSz="622300">
            <a:lnSpc>
              <a:spcPct val="90000"/>
            </a:lnSpc>
            <a:spcBef>
              <a:spcPct val="0"/>
            </a:spcBef>
            <a:spcAft>
              <a:spcPct val="20000"/>
            </a:spcAft>
            <a:buChar char="•"/>
          </a:pPr>
          <a:r>
            <a:rPr lang="en-US" sz="1400" kern="1200"/>
            <a:t>School Administrators</a:t>
          </a:r>
        </a:p>
        <a:p>
          <a:pPr marL="114300" lvl="1" indent="-114300" algn="l" defTabSz="622300">
            <a:lnSpc>
              <a:spcPct val="90000"/>
            </a:lnSpc>
            <a:spcBef>
              <a:spcPct val="0"/>
            </a:spcBef>
            <a:spcAft>
              <a:spcPct val="20000"/>
            </a:spcAft>
            <a:buChar char="•"/>
          </a:pPr>
          <a:r>
            <a:rPr lang="en-US" sz="1400" kern="1200"/>
            <a:t>Teachers</a:t>
          </a:r>
        </a:p>
        <a:p>
          <a:pPr marL="114300" lvl="1" indent="-114300" algn="l" defTabSz="622300">
            <a:lnSpc>
              <a:spcPct val="90000"/>
            </a:lnSpc>
            <a:spcBef>
              <a:spcPct val="0"/>
            </a:spcBef>
            <a:spcAft>
              <a:spcPct val="20000"/>
            </a:spcAft>
            <a:buChar char="•"/>
          </a:pPr>
          <a:r>
            <a:rPr lang="en-US" sz="1400" kern="1200"/>
            <a:t>Students</a:t>
          </a:r>
        </a:p>
        <a:p>
          <a:pPr marL="114300" lvl="1" indent="-114300" algn="l" defTabSz="622300">
            <a:lnSpc>
              <a:spcPct val="90000"/>
            </a:lnSpc>
            <a:spcBef>
              <a:spcPct val="0"/>
            </a:spcBef>
            <a:spcAft>
              <a:spcPct val="20000"/>
            </a:spcAft>
            <a:buChar char="•"/>
          </a:pPr>
          <a:r>
            <a:rPr lang="en-US" sz="1400" kern="1200"/>
            <a:t>Parents</a:t>
          </a:r>
        </a:p>
      </dsp:txBody>
      <dsp:txXfrm>
        <a:off x="0" y="533134"/>
        <a:ext cx="7733592" cy="1676700"/>
      </dsp:txXfrm>
    </dsp:sp>
    <dsp:sp modelId="{F2D88119-DC12-4345-A4A8-B9C08CFA40C9}">
      <dsp:nvSpPr>
        <dsp:cNvPr id="0" name=""/>
        <dsp:cNvSpPr/>
      </dsp:nvSpPr>
      <dsp:spPr>
        <a:xfrm>
          <a:off x="0" y="2209834"/>
          <a:ext cx="773359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Town</a:t>
          </a:r>
        </a:p>
      </dsp:txBody>
      <dsp:txXfrm>
        <a:off x="21075" y="2230909"/>
        <a:ext cx="7691442" cy="389580"/>
      </dsp:txXfrm>
    </dsp:sp>
    <dsp:sp modelId="{01680380-CB5D-7947-B6AA-67A5618B3F19}">
      <dsp:nvSpPr>
        <dsp:cNvPr id="0" name=""/>
        <dsp:cNvSpPr/>
      </dsp:nvSpPr>
      <dsp:spPr>
        <a:xfrm>
          <a:off x="0" y="2641564"/>
          <a:ext cx="7733592"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4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Department of Public Works</a:t>
          </a:r>
        </a:p>
        <a:p>
          <a:pPr marL="228600" lvl="2" indent="-114300" algn="l" defTabSz="622300">
            <a:lnSpc>
              <a:spcPct val="90000"/>
            </a:lnSpc>
            <a:spcBef>
              <a:spcPct val="0"/>
            </a:spcBef>
            <a:spcAft>
              <a:spcPct val="20000"/>
            </a:spcAft>
            <a:buChar char="•"/>
          </a:pPr>
          <a:r>
            <a:rPr lang="en-US" sz="1400" kern="1200"/>
            <a:t>Recycling and Disposal Facility</a:t>
          </a:r>
        </a:p>
        <a:p>
          <a:pPr marL="228600" lvl="2" indent="-114300" algn="l" defTabSz="622300">
            <a:lnSpc>
              <a:spcPct val="90000"/>
            </a:lnSpc>
            <a:spcBef>
              <a:spcPct val="0"/>
            </a:spcBef>
            <a:spcAft>
              <a:spcPct val="20000"/>
            </a:spcAft>
            <a:buChar char="•"/>
          </a:pPr>
          <a:r>
            <a:rPr lang="en-US" sz="1400" kern="1200"/>
            <a:t>Facilities Management Department</a:t>
          </a:r>
        </a:p>
        <a:p>
          <a:pPr marL="342900" lvl="3" indent="-114300" algn="l" defTabSz="622300">
            <a:lnSpc>
              <a:spcPct val="90000"/>
            </a:lnSpc>
            <a:spcBef>
              <a:spcPct val="0"/>
            </a:spcBef>
            <a:spcAft>
              <a:spcPct val="20000"/>
            </a:spcAft>
            <a:buChar char="•"/>
          </a:pPr>
          <a:r>
            <a:rPr lang="en-US" sz="1400" kern="1200"/>
            <a:t>Custodians</a:t>
          </a:r>
        </a:p>
        <a:p>
          <a:pPr marL="114300" lvl="1" indent="-114300" algn="l" defTabSz="622300">
            <a:lnSpc>
              <a:spcPct val="90000"/>
            </a:lnSpc>
            <a:spcBef>
              <a:spcPct val="0"/>
            </a:spcBef>
            <a:spcAft>
              <a:spcPct val="20000"/>
            </a:spcAft>
            <a:buChar char="•"/>
          </a:pPr>
          <a:r>
            <a:rPr lang="en-US" sz="1400" kern="1200"/>
            <a:t>Director of Sustainability</a:t>
          </a:r>
        </a:p>
        <a:p>
          <a:pPr marL="114300" lvl="1" indent="-114300" algn="l" defTabSz="622300">
            <a:lnSpc>
              <a:spcPct val="90000"/>
            </a:lnSpc>
            <a:spcBef>
              <a:spcPct val="0"/>
            </a:spcBef>
            <a:spcAft>
              <a:spcPct val="20000"/>
            </a:spcAft>
            <a:buChar char="•"/>
          </a:pPr>
          <a:r>
            <a:rPr lang="en-US" sz="1400" kern="1200"/>
            <a:t>Procurement Officer </a:t>
          </a:r>
        </a:p>
        <a:p>
          <a:pPr marL="114300" lvl="1" indent="-114300" algn="l" defTabSz="622300">
            <a:lnSpc>
              <a:spcPct val="90000"/>
            </a:lnSpc>
            <a:spcBef>
              <a:spcPct val="0"/>
            </a:spcBef>
            <a:spcAft>
              <a:spcPct val="20000"/>
            </a:spcAft>
            <a:buChar char="•"/>
          </a:pPr>
          <a:r>
            <a:rPr lang="en-US" sz="1400" kern="1200"/>
            <a:t>Climate Action Committee</a:t>
          </a:r>
        </a:p>
        <a:p>
          <a:pPr marL="114300" lvl="1" indent="-114300" algn="l" defTabSz="622300">
            <a:lnSpc>
              <a:spcPct val="90000"/>
            </a:lnSpc>
            <a:spcBef>
              <a:spcPct val="0"/>
            </a:spcBef>
            <a:spcAft>
              <a:spcPct val="20000"/>
            </a:spcAft>
            <a:buChar char="•"/>
          </a:pPr>
          <a:r>
            <a:rPr lang="en-US" sz="1400" kern="1200"/>
            <a:t>Grassroots Organizations</a:t>
          </a:r>
        </a:p>
      </dsp:txBody>
      <dsp:txXfrm>
        <a:off x="0" y="2641564"/>
        <a:ext cx="7733592" cy="1937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51DB-C602-244D-8DF0-32DC35F28D47}">
      <dsp:nvSpPr>
        <dsp:cNvPr id="0" name=""/>
        <dsp:cNvSpPr/>
      </dsp:nvSpPr>
      <dsp:spPr>
        <a:xfrm>
          <a:off x="10916" y="241"/>
          <a:ext cx="1646761" cy="494028"/>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kern="1200"/>
            <a:t>Reduce toxins/ transportation emissions</a:t>
          </a:r>
        </a:p>
      </dsp:txBody>
      <dsp:txXfrm>
        <a:off x="10916" y="241"/>
        <a:ext cx="1646761" cy="494028"/>
      </dsp:txXfrm>
    </dsp:sp>
    <dsp:sp modelId="{F5FE9F40-3F7E-B042-BE86-63F8CC2BE4E9}">
      <dsp:nvSpPr>
        <dsp:cNvPr id="0" name=""/>
        <dsp:cNvSpPr/>
      </dsp:nvSpPr>
      <dsp:spPr>
        <a:xfrm>
          <a:off x="10916" y="494270"/>
          <a:ext cx="1646761" cy="3440118"/>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63" tIns="162663" rIns="162663" bIns="162663" numCol="1" spcCol="1270" anchor="t" anchorCtr="0">
          <a:noAutofit/>
        </a:bodyPr>
        <a:lstStyle/>
        <a:p>
          <a:pPr marL="0" lvl="0" indent="0" algn="l" defTabSz="488950">
            <a:lnSpc>
              <a:spcPct val="90000"/>
            </a:lnSpc>
            <a:spcBef>
              <a:spcPct val="0"/>
            </a:spcBef>
            <a:spcAft>
              <a:spcPct val="35000"/>
            </a:spcAft>
            <a:buNone/>
          </a:pPr>
          <a:r>
            <a:rPr lang="en-US" sz="1100" kern="1200"/>
            <a:t>Locally sourced within 250 miles</a:t>
          </a:r>
          <a:br>
            <a:rPr lang="en-US" sz="1100" kern="1200"/>
          </a:br>
          <a:br>
            <a:rPr lang="en-US" sz="1100" kern="1200"/>
          </a:br>
          <a:r>
            <a:rPr lang="en-US" sz="1100" kern="1200"/>
            <a:t>In-season products</a:t>
          </a:r>
          <a:br>
            <a:rPr lang="en-US" sz="1100" kern="1200"/>
          </a:br>
          <a:br>
            <a:rPr lang="en-US" sz="1100" kern="1200"/>
          </a:br>
          <a:r>
            <a:rPr lang="en-US" sz="1100" kern="1200"/>
            <a:t>Organic</a:t>
          </a:r>
          <a:br>
            <a:rPr lang="en-US" sz="1100" kern="1200"/>
          </a:br>
          <a:br>
            <a:rPr lang="en-US" sz="1100" kern="1200"/>
          </a:br>
          <a:r>
            <a:rPr lang="en-US" sz="1100" kern="1200"/>
            <a:t>Eliminate PFAS</a:t>
          </a:r>
          <a:br>
            <a:rPr lang="en-US" sz="1100" kern="1200"/>
          </a:b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r>
            <a:rPr lang="en-US" sz="1100" kern="1200"/>
            <a:t>C.13, pg. 19, 22</a:t>
          </a:r>
        </a:p>
      </dsp:txBody>
      <dsp:txXfrm>
        <a:off x="10916" y="494270"/>
        <a:ext cx="1646761" cy="3440118"/>
      </dsp:txXfrm>
    </dsp:sp>
    <dsp:sp modelId="{EDCEF79F-D1F9-614C-9D6B-76294D27C81A}">
      <dsp:nvSpPr>
        <dsp:cNvPr id="0" name=""/>
        <dsp:cNvSpPr/>
      </dsp:nvSpPr>
      <dsp:spPr>
        <a:xfrm>
          <a:off x="1765467" y="241"/>
          <a:ext cx="1646761" cy="494028"/>
        </a:xfrm>
        <a:prstGeom prst="rect">
          <a:avLst/>
        </a:prstGeom>
        <a:solidFill>
          <a:schemeClr val="accent5">
            <a:hueOff val="2718752"/>
            <a:satOff val="-15871"/>
            <a:lumOff val="-1274"/>
            <a:alphaOff val="0"/>
          </a:schemeClr>
        </a:solidFill>
        <a:ln w="19050" cap="flat" cmpd="sng" algn="ctr">
          <a:solidFill>
            <a:schemeClr val="accent5">
              <a:hueOff val="2718752"/>
              <a:satOff val="-15871"/>
              <a:lumOff val="-1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kern="1200"/>
            <a:t>Minimize Plastics</a:t>
          </a:r>
        </a:p>
      </dsp:txBody>
      <dsp:txXfrm>
        <a:off x="1765467" y="241"/>
        <a:ext cx="1646761" cy="494028"/>
      </dsp:txXfrm>
    </dsp:sp>
    <dsp:sp modelId="{5A952861-0DBF-4D4A-AF56-6F28693DC833}">
      <dsp:nvSpPr>
        <dsp:cNvPr id="0" name=""/>
        <dsp:cNvSpPr/>
      </dsp:nvSpPr>
      <dsp:spPr>
        <a:xfrm>
          <a:off x="1765467" y="494270"/>
          <a:ext cx="1646761" cy="3440118"/>
        </a:xfrm>
        <a:prstGeom prst="rect">
          <a:avLst/>
        </a:prstGeom>
        <a:solidFill>
          <a:schemeClr val="accent5">
            <a:tint val="40000"/>
            <a:alpha val="90000"/>
            <a:hueOff val="2728240"/>
            <a:satOff val="-12960"/>
            <a:lumOff val="-711"/>
            <a:alphaOff val="0"/>
          </a:schemeClr>
        </a:solidFill>
        <a:ln w="19050" cap="flat" cmpd="sng" algn="ctr">
          <a:solidFill>
            <a:schemeClr val="accent5">
              <a:tint val="40000"/>
              <a:alpha val="90000"/>
              <a:hueOff val="2728240"/>
              <a:satOff val="-12960"/>
              <a:lumOff val="-7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63" tIns="162663" rIns="162663" bIns="162663" numCol="1" spcCol="1270" anchor="t" anchorCtr="0">
          <a:noAutofit/>
        </a:bodyPr>
        <a:lstStyle/>
        <a:p>
          <a:pPr marL="0" lvl="0" indent="0" algn="l" defTabSz="488950">
            <a:lnSpc>
              <a:spcPct val="90000"/>
            </a:lnSpc>
            <a:spcBef>
              <a:spcPct val="0"/>
            </a:spcBef>
            <a:spcAft>
              <a:spcPct val="35000"/>
            </a:spcAft>
            <a:buNone/>
          </a:pPr>
          <a:r>
            <a:rPr lang="en-US" sz="1100" kern="1200"/>
            <a:t>Replace plastic bottles with aluminum cans</a:t>
          </a:r>
          <a:br>
            <a:rPr lang="en-US" sz="1100" kern="1200"/>
          </a:br>
          <a:br>
            <a:rPr lang="en-US" sz="1100" kern="1200"/>
          </a:br>
          <a:r>
            <a:rPr lang="en-US" sz="1100" kern="1200"/>
            <a:t>Replace condiment packets with condiment dispensers</a:t>
          </a:r>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br>
            <a:rPr lang="en-US" sz="1100" kern="1200"/>
          </a:br>
          <a:br>
            <a:rPr lang="en-US" sz="1100" kern="1200"/>
          </a:br>
          <a:br>
            <a:rPr lang="en-US" sz="1100" kern="1200"/>
          </a:br>
          <a:r>
            <a:rPr lang="en-US" sz="1100" kern="1200"/>
            <a:t>C.13, pg. 22</a:t>
          </a:r>
        </a:p>
        <a:p>
          <a:pPr marL="0" lvl="0" indent="0" algn="l" defTabSz="488950">
            <a:lnSpc>
              <a:spcPct val="90000"/>
            </a:lnSpc>
            <a:spcBef>
              <a:spcPct val="0"/>
            </a:spcBef>
            <a:spcAft>
              <a:spcPct val="35000"/>
            </a:spcAft>
            <a:buNone/>
          </a:pPr>
          <a:r>
            <a:rPr lang="en-US" sz="1100" kern="1200"/>
            <a:t>Schedule B Procurement Specifications, pg. 51</a:t>
          </a:r>
        </a:p>
      </dsp:txBody>
      <dsp:txXfrm>
        <a:off x="1765467" y="494270"/>
        <a:ext cx="1646761" cy="3440118"/>
      </dsp:txXfrm>
    </dsp:sp>
    <dsp:sp modelId="{41E1C804-5F0D-684B-8E96-8D4863C56110}">
      <dsp:nvSpPr>
        <dsp:cNvPr id="0" name=""/>
        <dsp:cNvSpPr/>
      </dsp:nvSpPr>
      <dsp:spPr>
        <a:xfrm>
          <a:off x="3520019" y="241"/>
          <a:ext cx="1646761" cy="494028"/>
        </a:xfrm>
        <a:prstGeom prst="rect">
          <a:avLst/>
        </a:prstGeom>
        <a:solidFill>
          <a:schemeClr val="accent5">
            <a:hueOff val="5437504"/>
            <a:satOff val="-31742"/>
            <a:lumOff val="-2549"/>
            <a:alphaOff val="0"/>
          </a:schemeClr>
        </a:solidFill>
        <a:ln w="19050" cap="flat" cmpd="sng" algn="ctr">
          <a:solidFill>
            <a:schemeClr val="accent5">
              <a:hueOff val="5437504"/>
              <a:satOff val="-3174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kern="1200"/>
            <a:t>Reduce Compost Contamination</a:t>
          </a:r>
        </a:p>
      </dsp:txBody>
      <dsp:txXfrm>
        <a:off x="3520019" y="241"/>
        <a:ext cx="1646761" cy="494028"/>
      </dsp:txXfrm>
    </dsp:sp>
    <dsp:sp modelId="{17E7391D-58E5-F04A-8FA3-043B1028E8A1}">
      <dsp:nvSpPr>
        <dsp:cNvPr id="0" name=""/>
        <dsp:cNvSpPr/>
      </dsp:nvSpPr>
      <dsp:spPr>
        <a:xfrm>
          <a:off x="3520019" y="494270"/>
          <a:ext cx="1646761" cy="3440118"/>
        </a:xfrm>
        <a:prstGeom prst="rect">
          <a:avLst/>
        </a:prstGeom>
        <a:solidFill>
          <a:schemeClr val="accent5">
            <a:tint val="40000"/>
            <a:alpha val="90000"/>
            <a:hueOff val="5456479"/>
            <a:satOff val="-25919"/>
            <a:lumOff val="-1423"/>
            <a:alphaOff val="0"/>
          </a:schemeClr>
        </a:solidFill>
        <a:ln w="19050" cap="flat" cmpd="sng" algn="ctr">
          <a:solidFill>
            <a:schemeClr val="accent5">
              <a:tint val="40000"/>
              <a:alpha val="90000"/>
              <a:hueOff val="5456479"/>
              <a:satOff val="-25919"/>
              <a:lumOff val="-14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63" tIns="162663" rIns="162663" bIns="162663" numCol="1" spcCol="1270" anchor="t" anchorCtr="0">
          <a:noAutofit/>
        </a:bodyPr>
        <a:lstStyle/>
        <a:p>
          <a:pPr marL="0" lvl="0" indent="0" algn="l" defTabSz="488950">
            <a:lnSpc>
              <a:spcPct val="90000"/>
            </a:lnSpc>
            <a:spcBef>
              <a:spcPct val="0"/>
            </a:spcBef>
            <a:spcAft>
              <a:spcPct val="35000"/>
            </a:spcAft>
            <a:buNone/>
          </a:pPr>
          <a:r>
            <a:rPr lang="en-US" sz="1100" kern="1200"/>
            <a:t>Replace condiment packets with condiment dispensers</a:t>
          </a:r>
          <a:br>
            <a:rPr lang="en-US" sz="1100" kern="1200"/>
          </a:br>
          <a:br>
            <a:rPr lang="en-US" sz="1100" kern="1200"/>
          </a:br>
          <a:r>
            <a:rPr lang="en-US" sz="1100" kern="1200"/>
            <a:t>Move to all certified compostable ware</a:t>
          </a:r>
          <a:br>
            <a:rPr lang="en-US" sz="1100" kern="1200"/>
          </a:br>
          <a:br>
            <a:rPr lang="en-US" sz="1100" kern="1200"/>
          </a:br>
          <a:br>
            <a:rPr lang="en-US" sz="1100" kern="1200"/>
          </a:br>
          <a:br>
            <a:rPr lang="en-US" sz="1100" kern="1200"/>
          </a:br>
          <a:br>
            <a:rPr lang="en-US" sz="1100" kern="1200"/>
          </a:br>
          <a:br>
            <a:rPr lang="en-US" sz="1100" kern="1200"/>
          </a:br>
          <a:br>
            <a:rPr lang="en-US" sz="1100" kern="1200"/>
          </a:br>
          <a:br>
            <a:rPr lang="en-US" sz="1100" kern="1200"/>
          </a:br>
          <a:br>
            <a:rPr lang="en-US" sz="1100" kern="1200"/>
          </a:br>
          <a:br>
            <a:rPr lang="en-US" sz="1100" kern="1200"/>
          </a:br>
          <a:r>
            <a:rPr lang="en-US" sz="1100" kern="1200"/>
            <a:t>C.13, pg. 22</a:t>
          </a:r>
        </a:p>
        <a:p>
          <a:pPr marL="0" lvl="0" indent="0" algn="l" defTabSz="488950">
            <a:lnSpc>
              <a:spcPct val="90000"/>
            </a:lnSpc>
            <a:spcBef>
              <a:spcPct val="0"/>
            </a:spcBef>
            <a:spcAft>
              <a:spcPct val="35000"/>
            </a:spcAft>
            <a:buNone/>
          </a:pPr>
          <a:r>
            <a:rPr lang="en-US" sz="1100" kern="1200"/>
            <a:t>Schedule B Procurement Specifications, pg. 51</a:t>
          </a:r>
        </a:p>
      </dsp:txBody>
      <dsp:txXfrm>
        <a:off x="3520019" y="494270"/>
        <a:ext cx="1646761" cy="3440118"/>
      </dsp:txXfrm>
    </dsp:sp>
    <dsp:sp modelId="{1044ADB1-441B-D646-B4A2-EBB00541C52D}">
      <dsp:nvSpPr>
        <dsp:cNvPr id="0" name=""/>
        <dsp:cNvSpPr/>
      </dsp:nvSpPr>
      <dsp:spPr>
        <a:xfrm>
          <a:off x="5274570" y="241"/>
          <a:ext cx="1646761" cy="494028"/>
        </a:xfrm>
        <a:prstGeom prst="rect">
          <a:avLst/>
        </a:prstGeom>
        <a:solidFill>
          <a:schemeClr val="accent5">
            <a:hueOff val="8156256"/>
            <a:satOff val="-47614"/>
            <a:lumOff val="-3823"/>
            <a:alphaOff val="0"/>
          </a:schemeClr>
        </a:solidFill>
        <a:ln w="19050" cap="flat" cmpd="sng" algn="ctr">
          <a:solidFill>
            <a:schemeClr val="accent5">
              <a:hueOff val="8156256"/>
              <a:satOff val="-47614"/>
              <a:lumOff val="-3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kern="1200"/>
            <a:t>Reduce and Divert Food Waste</a:t>
          </a:r>
        </a:p>
      </dsp:txBody>
      <dsp:txXfrm>
        <a:off x="5274570" y="241"/>
        <a:ext cx="1646761" cy="494028"/>
      </dsp:txXfrm>
    </dsp:sp>
    <dsp:sp modelId="{1D32E48A-6FE7-E840-B572-D50E28F19EE4}">
      <dsp:nvSpPr>
        <dsp:cNvPr id="0" name=""/>
        <dsp:cNvSpPr/>
      </dsp:nvSpPr>
      <dsp:spPr>
        <a:xfrm>
          <a:off x="5274570" y="494270"/>
          <a:ext cx="1646761" cy="3440118"/>
        </a:xfrm>
        <a:prstGeom prst="rect">
          <a:avLst/>
        </a:prstGeom>
        <a:solidFill>
          <a:schemeClr val="accent5">
            <a:tint val="40000"/>
            <a:alpha val="90000"/>
            <a:hueOff val="8184719"/>
            <a:satOff val="-38879"/>
            <a:lumOff val="-2134"/>
            <a:alphaOff val="0"/>
          </a:schemeClr>
        </a:solidFill>
        <a:ln w="19050" cap="flat" cmpd="sng" algn="ctr">
          <a:solidFill>
            <a:schemeClr val="accent5">
              <a:tint val="40000"/>
              <a:alpha val="90000"/>
              <a:hueOff val="8184719"/>
              <a:satOff val="-38879"/>
              <a:lumOff val="-21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63" tIns="162663" rIns="162663" bIns="162663" numCol="1" spcCol="1270" anchor="t" anchorCtr="0">
          <a:noAutofit/>
        </a:bodyPr>
        <a:lstStyle/>
        <a:p>
          <a:pPr marL="0" lvl="0" indent="0" algn="l" defTabSz="488950">
            <a:lnSpc>
              <a:spcPct val="90000"/>
            </a:lnSpc>
            <a:spcBef>
              <a:spcPct val="0"/>
            </a:spcBef>
            <a:spcAft>
              <a:spcPct val="35000"/>
            </a:spcAft>
            <a:buNone/>
          </a:pPr>
          <a:r>
            <a:rPr lang="en-US" sz="1100" kern="1200"/>
            <a:t>Incorporate ingredients that reflect cultural preference and diversity</a:t>
          </a:r>
          <a:br>
            <a:rPr lang="en-US" sz="1100" kern="1200"/>
          </a:br>
          <a:br>
            <a:rPr lang="en-US" sz="1100" kern="1200"/>
          </a:br>
          <a:r>
            <a:rPr lang="en-US" sz="1100" kern="1200"/>
            <a:t>Prioritize operations that limit food waste.</a:t>
          </a:r>
          <a:br>
            <a:rPr lang="en-US" sz="1100" kern="1200"/>
          </a:br>
          <a:br>
            <a:rPr lang="en-US" sz="1100" kern="1200"/>
          </a:br>
          <a:r>
            <a:rPr lang="en-US" sz="1100" kern="1200"/>
            <a:t>Composting food waste</a:t>
          </a:r>
          <a:br>
            <a:rPr lang="en-US" sz="1100" kern="1200"/>
          </a:br>
          <a:br>
            <a:rPr lang="en-US" sz="1100" kern="1200"/>
          </a:br>
          <a:r>
            <a:rPr lang="en-US" sz="1100" kern="1200"/>
            <a:t>Partner with food rescue organization for pre-consumer and post-consumer food donation </a:t>
          </a:r>
        </a:p>
        <a:p>
          <a:pPr marL="0" lvl="0" indent="0" algn="l" defTabSz="488950">
            <a:lnSpc>
              <a:spcPct val="90000"/>
            </a:lnSpc>
            <a:spcBef>
              <a:spcPct val="0"/>
            </a:spcBef>
            <a:spcAft>
              <a:spcPct val="35000"/>
            </a:spcAft>
            <a:buNone/>
          </a:pPr>
          <a:br>
            <a:rPr lang="en-US" sz="1100" kern="1200"/>
          </a:br>
          <a:r>
            <a:rPr lang="en-US" sz="1100" kern="1200"/>
            <a:t>C.13, pg. 19, 20, 22</a:t>
          </a:r>
        </a:p>
      </dsp:txBody>
      <dsp:txXfrm>
        <a:off x="5274570" y="494270"/>
        <a:ext cx="1646761" cy="3440118"/>
      </dsp:txXfrm>
    </dsp:sp>
    <dsp:sp modelId="{F66656DB-B5E3-D943-A9F2-48BC5E68B385}">
      <dsp:nvSpPr>
        <dsp:cNvPr id="0" name=""/>
        <dsp:cNvSpPr/>
      </dsp:nvSpPr>
      <dsp:spPr>
        <a:xfrm>
          <a:off x="7029121" y="241"/>
          <a:ext cx="1646761" cy="494028"/>
        </a:xfrm>
        <a:prstGeom prst="rect">
          <a:avLst/>
        </a:prstGeom>
        <a:solidFill>
          <a:schemeClr val="accent5">
            <a:hueOff val="10875008"/>
            <a:satOff val="-63485"/>
            <a:lumOff val="-5097"/>
            <a:alphaOff val="0"/>
          </a:schemeClr>
        </a:solidFill>
        <a:ln w="19050" cap="flat" cmpd="sng" algn="ctr">
          <a:solidFill>
            <a:schemeClr val="accent5">
              <a:hueOff val="10875008"/>
              <a:satOff val="-63485"/>
              <a:lumOff val="-50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kern="1200"/>
            <a:t>Reduce Single-Use Items in Trash</a:t>
          </a:r>
        </a:p>
      </dsp:txBody>
      <dsp:txXfrm>
        <a:off x="7029121" y="241"/>
        <a:ext cx="1646761" cy="494028"/>
      </dsp:txXfrm>
    </dsp:sp>
    <dsp:sp modelId="{D5BD9D35-9981-A24B-9A6F-2B981E1CDB41}">
      <dsp:nvSpPr>
        <dsp:cNvPr id="0" name=""/>
        <dsp:cNvSpPr/>
      </dsp:nvSpPr>
      <dsp:spPr>
        <a:xfrm>
          <a:off x="7029121" y="494270"/>
          <a:ext cx="1646761" cy="3440118"/>
        </a:xfrm>
        <a:prstGeom prst="rect">
          <a:avLst/>
        </a:prstGeom>
        <a:solidFill>
          <a:schemeClr val="accent5">
            <a:tint val="40000"/>
            <a:alpha val="90000"/>
            <a:hueOff val="10912959"/>
            <a:satOff val="-51839"/>
            <a:lumOff val="-2845"/>
            <a:alphaOff val="0"/>
          </a:schemeClr>
        </a:solidFill>
        <a:ln w="19050" cap="flat" cmpd="sng" algn="ctr">
          <a:solidFill>
            <a:schemeClr val="accent5">
              <a:tint val="40000"/>
              <a:alpha val="90000"/>
              <a:hueOff val="10912959"/>
              <a:satOff val="-51839"/>
              <a:lumOff val="-2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63" tIns="162663" rIns="162663" bIns="162663" numCol="1" spcCol="1270" anchor="t" anchorCtr="0">
          <a:noAutofit/>
        </a:bodyPr>
        <a:lstStyle/>
        <a:p>
          <a:pPr marL="0" lvl="0" indent="0" algn="l" defTabSz="488950">
            <a:lnSpc>
              <a:spcPct val="90000"/>
            </a:lnSpc>
            <a:spcBef>
              <a:spcPct val="0"/>
            </a:spcBef>
            <a:spcAft>
              <a:spcPct val="35000"/>
            </a:spcAft>
            <a:buNone/>
          </a:pPr>
          <a:r>
            <a:rPr lang="en-US" sz="1100" kern="1200"/>
            <a:t>Short-term: All certified compostable ware</a:t>
          </a:r>
          <a:br>
            <a:rPr lang="en-US" sz="1100" kern="1200"/>
          </a:br>
          <a:br>
            <a:rPr lang="en-US" sz="1100" kern="1200"/>
          </a:br>
          <a:r>
            <a:rPr lang="en-US" sz="1100" kern="1200"/>
            <a:t>Long-term: Piloting reusable trays</a:t>
          </a:r>
          <a:br>
            <a:rPr lang="en-US" sz="1100" kern="1200"/>
          </a:br>
          <a:br>
            <a:rPr lang="en-US" sz="1100" kern="1200"/>
          </a:br>
          <a:r>
            <a:rPr lang="en-US" sz="1100" kern="1200"/>
            <a:t>Prioritize recycling, </a:t>
          </a:r>
          <a:r>
            <a:rPr lang="en-US" sz="1100" kern="1200" err="1"/>
            <a:t>NexTrex</a:t>
          </a:r>
          <a:r>
            <a:rPr lang="en-US" sz="1100" kern="1200"/>
            <a:t> Plastic Film Recycling</a:t>
          </a:r>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br>
            <a:rPr lang="en-US" sz="1100" kern="1200"/>
          </a:br>
          <a:endParaRPr lang="en-US" sz="1100" kern="1200"/>
        </a:p>
        <a:p>
          <a:pPr marL="0" lvl="0" indent="0" algn="l" defTabSz="488950">
            <a:lnSpc>
              <a:spcPct val="90000"/>
            </a:lnSpc>
            <a:spcBef>
              <a:spcPct val="0"/>
            </a:spcBef>
            <a:spcAft>
              <a:spcPct val="35000"/>
            </a:spcAft>
            <a:buNone/>
          </a:pPr>
          <a:br>
            <a:rPr lang="en-US" sz="1100" kern="1200"/>
          </a:br>
          <a:r>
            <a:rPr lang="en-US" sz="1100" kern="1200"/>
            <a:t>C.13, pg. 22, 23</a:t>
          </a:r>
        </a:p>
        <a:p>
          <a:pPr marL="0" lvl="0" indent="0" algn="l" defTabSz="488950">
            <a:lnSpc>
              <a:spcPct val="90000"/>
            </a:lnSpc>
            <a:spcBef>
              <a:spcPct val="0"/>
            </a:spcBef>
            <a:spcAft>
              <a:spcPct val="35000"/>
            </a:spcAft>
            <a:buNone/>
          </a:pPr>
          <a:r>
            <a:rPr lang="en-US" sz="1100" kern="1200"/>
            <a:t>Section 7.6, pg. 34</a:t>
          </a:r>
        </a:p>
        <a:p>
          <a:pPr marL="0" lvl="0" indent="0" algn="l" defTabSz="488950">
            <a:lnSpc>
              <a:spcPct val="90000"/>
            </a:lnSpc>
            <a:spcBef>
              <a:spcPct val="0"/>
            </a:spcBef>
            <a:spcAft>
              <a:spcPct val="35000"/>
            </a:spcAft>
            <a:buNone/>
          </a:pPr>
          <a:r>
            <a:rPr lang="en-US" sz="1100" kern="1200"/>
            <a:t>Schedule B Procurement Specifications, pg. 51</a:t>
          </a:r>
        </a:p>
      </dsp:txBody>
      <dsp:txXfrm>
        <a:off x="7029121" y="494270"/>
        <a:ext cx="1646761" cy="3440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6316-B1DB-AA4C-82D5-B2A2B6DD1F9E}">
      <dsp:nvSpPr>
        <dsp:cNvPr id="0" name=""/>
        <dsp:cNvSpPr/>
      </dsp:nvSpPr>
      <dsp:spPr>
        <a:xfrm>
          <a:off x="0" y="2181"/>
          <a:ext cx="483895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CEA4F-B73A-144C-B6B4-E58654598D63}">
      <dsp:nvSpPr>
        <dsp:cNvPr id="0" name=""/>
        <dsp:cNvSpPr/>
      </dsp:nvSpPr>
      <dsp:spPr>
        <a:xfrm>
          <a:off x="0" y="2181"/>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Existing SOP from 2017 no longer being utilized </a:t>
          </a:r>
          <a:br>
            <a:rPr lang="en-US" sz="2500" kern="1200" dirty="0"/>
          </a:br>
          <a:r>
            <a:rPr lang="en-US" sz="2500" kern="1200" dirty="0"/>
            <a:t>- </a:t>
          </a:r>
          <a:r>
            <a:rPr lang="en-US" sz="2000" kern="1200" dirty="0"/>
            <a:t>Opportunity to revise and update</a:t>
          </a:r>
        </a:p>
        <a:p>
          <a:pPr marL="0" lvl="0" indent="0" algn="l" defTabSz="1422400">
            <a:lnSpc>
              <a:spcPct val="90000"/>
            </a:lnSpc>
            <a:spcBef>
              <a:spcPct val="0"/>
            </a:spcBef>
            <a:spcAft>
              <a:spcPct val="35000"/>
            </a:spcAft>
            <a:buNone/>
          </a:pPr>
          <a:endParaRPr lang="en-US" sz="2000" kern="1200" dirty="0"/>
        </a:p>
      </dsp:txBody>
      <dsp:txXfrm>
        <a:off x="0" y="2181"/>
        <a:ext cx="4838958" cy="1487841"/>
      </dsp:txXfrm>
    </dsp:sp>
    <dsp:sp modelId="{8D607EF6-BD60-434D-8194-1949ED437A70}">
      <dsp:nvSpPr>
        <dsp:cNvPr id="0" name=""/>
        <dsp:cNvSpPr/>
      </dsp:nvSpPr>
      <dsp:spPr>
        <a:xfrm>
          <a:off x="0" y="1490022"/>
          <a:ext cx="4838958" cy="0"/>
        </a:xfrm>
        <a:prstGeom prst="line">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1F94A-B2CF-7E4A-B001-81812755EF1E}">
      <dsp:nvSpPr>
        <dsp:cNvPr id="0" name=""/>
        <dsp:cNvSpPr/>
      </dsp:nvSpPr>
      <dsp:spPr>
        <a:xfrm>
          <a:off x="0" y="1490022"/>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New Food Service Vendor</a:t>
          </a:r>
          <a:br>
            <a:rPr lang="en-US" sz="2500" kern="1200" dirty="0"/>
          </a:br>
          <a:r>
            <a:rPr lang="en-US" sz="2000" kern="1200" dirty="0"/>
            <a:t>- Opportunity to move the process to an internal program fully managed by food services</a:t>
          </a:r>
        </a:p>
        <a:p>
          <a:pPr marL="0" lvl="0" indent="0" algn="l" defTabSz="1422400">
            <a:lnSpc>
              <a:spcPct val="90000"/>
            </a:lnSpc>
            <a:spcBef>
              <a:spcPct val="0"/>
            </a:spcBef>
            <a:spcAft>
              <a:spcPct val="35000"/>
            </a:spcAft>
            <a:buNone/>
          </a:pPr>
          <a:endParaRPr lang="en-US" sz="2500" kern="1200" dirty="0"/>
        </a:p>
      </dsp:txBody>
      <dsp:txXfrm>
        <a:off x="0" y="1490022"/>
        <a:ext cx="4838958" cy="1487841"/>
      </dsp:txXfrm>
    </dsp:sp>
    <dsp:sp modelId="{04337B19-000F-444C-A7F4-C80DFC88F0B0}">
      <dsp:nvSpPr>
        <dsp:cNvPr id="0" name=""/>
        <dsp:cNvSpPr/>
      </dsp:nvSpPr>
      <dsp:spPr>
        <a:xfrm>
          <a:off x="0" y="2977864"/>
          <a:ext cx="4838958"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3F493-8AFB-944A-BC63-CA5C63308D97}">
      <dsp:nvSpPr>
        <dsp:cNvPr id="0" name=""/>
        <dsp:cNvSpPr/>
      </dsp:nvSpPr>
      <dsp:spPr>
        <a:xfrm>
          <a:off x="0" y="2977864"/>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Standardize and roll out to all schools </a:t>
          </a:r>
          <a:br>
            <a:rPr lang="en-US" sz="3100" kern="1200" dirty="0"/>
          </a:br>
          <a:r>
            <a:rPr lang="en-US" sz="2000" kern="1200" dirty="0"/>
            <a:t>- Replace processes that lacked long term viability </a:t>
          </a:r>
        </a:p>
      </dsp:txBody>
      <dsp:txXfrm>
        <a:off x="0" y="2977864"/>
        <a:ext cx="4838958" cy="14878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D279C-6CB4-499E-A9E4-620142E761A1}">
      <dsp:nvSpPr>
        <dsp:cNvPr id="0" name=""/>
        <dsp:cNvSpPr/>
      </dsp:nvSpPr>
      <dsp:spPr>
        <a:xfrm>
          <a:off x="1036277" y="2414393"/>
          <a:ext cx="6293822" cy="11392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September 2026 Goal: In addition to existing food rescue program, two elementary schools will roll out reusable lunch trays coupled with composting </a:t>
          </a:r>
        </a:p>
      </dsp:txBody>
      <dsp:txXfrm>
        <a:off x="1069644" y="2447760"/>
        <a:ext cx="5064493" cy="1072507"/>
      </dsp:txXfrm>
    </dsp:sp>
    <dsp:sp modelId="{E6D02111-4468-419A-B422-383DD3B0901A}">
      <dsp:nvSpPr>
        <dsp:cNvPr id="0" name=""/>
        <dsp:cNvSpPr/>
      </dsp:nvSpPr>
      <dsp:spPr>
        <a:xfrm>
          <a:off x="0" y="0"/>
          <a:ext cx="6293822" cy="11392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Wellesley Educational Foundation grant awarded to offset year one costs for new school waste reduction initiative</a:t>
          </a:r>
        </a:p>
      </dsp:txBody>
      <dsp:txXfrm>
        <a:off x="33367" y="33367"/>
        <a:ext cx="4931244" cy="1072507"/>
      </dsp:txXfrm>
    </dsp:sp>
    <dsp:sp modelId="{A1ED8FA0-08AE-4DCF-A0EA-67F81C238F09}">
      <dsp:nvSpPr>
        <dsp:cNvPr id="0" name=""/>
        <dsp:cNvSpPr/>
      </dsp:nvSpPr>
      <dsp:spPr>
        <a:xfrm>
          <a:off x="634358" y="1210424"/>
          <a:ext cx="6293822" cy="113924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Wellesley purchased several hundred stainless trays from Ahimsa, and RFPs are in progress to work with </a:t>
          </a:r>
          <a:r>
            <a:rPr lang="en-US" sz="1400" kern="1200" dirty="0" err="1"/>
            <a:t>ReDish</a:t>
          </a:r>
          <a:r>
            <a:rPr lang="en-US" sz="1400" kern="1200" dirty="0"/>
            <a:t>, the offsite dishwashing service, and Black Earth Composting, on this project </a:t>
          </a:r>
          <a:br>
            <a:rPr lang="en-US" sz="1400" kern="1200" dirty="0"/>
          </a:br>
          <a:endParaRPr lang="en-US" sz="1400" kern="1200" dirty="0"/>
        </a:p>
      </dsp:txBody>
      <dsp:txXfrm>
        <a:off x="667725" y="1243791"/>
        <a:ext cx="4931244" cy="1072507"/>
      </dsp:txXfrm>
    </dsp:sp>
    <dsp:sp modelId="{7B9FBA1F-CF78-417B-AE27-A71594DA8FA0}">
      <dsp:nvSpPr>
        <dsp:cNvPr id="0" name=""/>
        <dsp:cNvSpPr/>
      </dsp:nvSpPr>
      <dsp:spPr>
        <a:xfrm>
          <a:off x="5553315" y="863924"/>
          <a:ext cx="740506" cy="74050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19929" y="863924"/>
        <a:ext cx="407278" cy="557231"/>
      </dsp:txXfrm>
    </dsp:sp>
    <dsp:sp modelId="{636BE2B0-FF7C-4D6A-9871-E9A1DB58AF65}">
      <dsp:nvSpPr>
        <dsp:cNvPr id="0" name=""/>
        <dsp:cNvSpPr/>
      </dsp:nvSpPr>
      <dsp:spPr>
        <a:xfrm>
          <a:off x="6108653" y="2185443"/>
          <a:ext cx="740506" cy="740506"/>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275267" y="2185443"/>
        <a:ext cx="407278" cy="557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97F22-FFAA-41DA-B3AB-1D722075A577}">
      <dsp:nvSpPr>
        <dsp:cNvPr id="0" name=""/>
        <dsp:cNvSpPr/>
      </dsp:nvSpPr>
      <dsp:spPr>
        <a:xfrm>
          <a:off x="346812" y="477678"/>
          <a:ext cx="1073337" cy="10733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10F0F-B65D-4E7A-A3D7-9CBCD7263EE2}">
      <dsp:nvSpPr>
        <dsp:cNvPr id="0" name=""/>
        <dsp:cNvSpPr/>
      </dsp:nvSpPr>
      <dsp:spPr>
        <a:xfrm>
          <a:off x="575556" y="706422"/>
          <a:ext cx="615849" cy="6158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9DB80-4D97-4018-8AFA-9C627ED8D248}">
      <dsp:nvSpPr>
        <dsp:cNvPr id="0" name=""/>
        <dsp:cNvSpPr/>
      </dsp:nvSpPr>
      <dsp:spPr>
        <a:xfrm>
          <a:off x="3696" y="1885334"/>
          <a:ext cx="1759570" cy="187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Don’t go it alone</a:t>
          </a:r>
        </a:p>
        <a:p>
          <a:pPr marL="0" lvl="0" indent="0" algn="ctr" defTabSz="488950">
            <a:lnSpc>
              <a:spcPct val="100000"/>
            </a:lnSpc>
            <a:spcBef>
              <a:spcPct val="0"/>
            </a:spcBef>
            <a:spcAft>
              <a:spcPct val="35000"/>
            </a:spcAft>
            <a:buNone/>
          </a:pPr>
          <a:r>
            <a:rPr lang="en-US" sz="1100" kern="1200" dirty="0"/>
            <a:t>STAKEHOLDERS ARE VALUABLE RESOURCES </a:t>
          </a:r>
        </a:p>
        <a:p>
          <a:pPr marL="0" lvl="0" indent="0" algn="ctr" defTabSz="488950">
            <a:lnSpc>
              <a:spcPct val="100000"/>
            </a:lnSpc>
            <a:spcBef>
              <a:spcPct val="0"/>
            </a:spcBef>
            <a:spcAft>
              <a:spcPct val="35000"/>
            </a:spcAft>
            <a:buNone/>
          </a:pPr>
          <a:r>
            <a:rPr lang="en-US" sz="1100" kern="1200" dirty="0"/>
            <a:t>COMMUNITY AND STATEWIDE GROUPS CAN PROVIDE GUIDANCE FROM THEIR OWN EXPERIENCES </a:t>
          </a:r>
        </a:p>
        <a:p>
          <a:pPr marL="0" lvl="0" indent="0" algn="ctr" defTabSz="488950">
            <a:lnSpc>
              <a:spcPct val="100000"/>
            </a:lnSpc>
            <a:spcBef>
              <a:spcPct val="0"/>
            </a:spcBef>
            <a:spcAft>
              <a:spcPct val="35000"/>
            </a:spcAft>
            <a:buNone/>
          </a:pPr>
          <a:r>
            <a:rPr lang="en-US" sz="1100" kern="1200" dirty="0"/>
            <a:t>PARTNER ORGANIZATIONS LIKE RESCUING LEFTOVER CUISINE ARE CRITICAL</a:t>
          </a:r>
        </a:p>
      </dsp:txBody>
      <dsp:txXfrm>
        <a:off x="3696" y="1885334"/>
        <a:ext cx="1759570" cy="1876416"/>
      </dsp:txXfrm>
    </dsp:sp>
    <dsp:sp modelId="{BBC52E88-A946-4BC9-9C62-4AA3B31D872E}">
      <dsp:nvSpPr>
        <dsp:cNvPr id="0" name=""/>
        <dsp:cNvSpPr/>
      </dsp:nvSpPr>
      <dsp:spPr>
        <a:xfrm>
          <a:off x="2414307" y="477678"/>
          <a:ext cx="1073337" cy="107333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E53BCCCA-5CA1-42BD-B52E-34ABA69E4F96}">
      <dsp:nvSpPr>
        <dsp:cNvPr id="0" name=""/>
        <dsp:cNvSpPr/>
      </dsp:nvSpPr>
      <dsp:spPr>
        <a:xfrm>
          <a:off x="2643051" y="706422"/>
          <a:ext cx="615849" cy="6158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C54257-E64E-4755-A71D-3D2B2C9B7E28}">
      <dsp:nvSpPr>
        <dsp:cNvPr id="0" name=""/>
        <dsp:cNvSpPr/>
      </dsp:nvSpPr>
      <dsp:spPr>
        <a:xfrm>
          <a:off x="2071191" y="1885334"/>
          <a:ext cx="1759570" cy="187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WORK WITHIN YOUR ORG</a:t>
          </a:r>
        </a:p>
        <a:p>
          <a:pPr marL="0" lvl="0" indent="0" algn="ctr" defTabSz="488950">
            <a:lnSpc>
              <a:spcPct val="100000"/>
            </a:lnSpc>
            <a:spcBef>
              <a:spcPct val="0"/>
            </a:spcBef>
            <a:spcAft>
              <a:spcPct val="35000"/>
            </a:spcAft>
            <a:buNone/>
            <a:defRPr cap="all"/>
          </a:pPr>
          <a:r>
            <a:rPr lang="en-US" sz="1100" kern="1200" dirty="0"/>
            <a:t>UNDERSTAND the needs of your community and who makes the decisions</a:t>
          </a:r>
        </a:p>
        <a:p>
          <a:pPr marL="0" lvl="0" indent="0" algn="ctr" defTabSz="488950">
            <a:lnSpc>
              <a:spcPct val="100000"/>
            </a:lnSpc>
            <a:spcBef>
              <a:spcPct val="0"/>
            </a:spcBef>
            <a:spcAft>
              <a:spcPct val="35000"/>
            </a:spcAft>
            <a:buNone/>
            <a:defRPr cap="all"/>
          </a:pPr>
          <a:r>
            <a:rPr lang="en-US" sz="1100" kern="1200" dirty="0"/>
            <a:t>Be mindful of any rules and restrictions</a:t>
          </a:r>
        </a:p>
      </dsp:txBody>
      <dsp:txXfrm>
        <a:off x="2071191" y="1885334"/>
        <a:ext cx="1759570" cy="1876416"/>
      </dsp:txXfrm>
    </dsp:sp>
    <dsp:sp modelId="{35C5E40D-0B1E-4907-9422-01227DFAC428}">
      <dsp:nvSpPr>
        <dsp:cNvPr id="0" name=""/>
        <dsp:cNvSpPr/>
      </dsp:nvSpPr>
      <dsp:spPr>
        <a:xfrm>
          <a:off x="4481802" y="477678"/>
          <a:ext cx="1073337" cy="1073337"/>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AE008E31-ABAF-47BE-BD99-61BEB397D546}">
      <dsp:nvSpPr>
        <dsp:cNvPr id="0" name=""/>
        <dsp:cNvSpPr/>
      </dsp:nvSpPr>
      <dsp:spPr>
        <a:xfrm>
          <a:off x="4710546" y="706422"/>
          <a:ext cx="615849" cy="6158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DC0D7B-C5E5-4DFE-9743-0F83035F327E}">
      <dsp:nvSpPr>
        <dsp:cNvPr id="0" name=""/>
        <dsp:cNvSpPr/>
      </dsp:nvSpPr>
      <dsp:spPr>
        <a:xfrm>
          <a:off x="4138686" y="1885334"/>
          <a:ext cx="1759570" cy="187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Use tools and RESOURCES</a:t>
          </a:r>
        </a:p>
        <a:p>
          <a:pPr marL="0" lvl="0" indent="0" algn="ctr" defTabSz="488950">
            <a:lnSpc>
              <a:spcPct val="100000"/>
            </a:lnSpc>
            <a:spcBef>
              <a:spcPct val="0"/>
            </a:spcBef>
            <a:spcAft>
              <a:spcPct val="35000"/>
            </a:spcAft>
            <a:buNone/>
            <a:defRPr cap="all"/>
          </a:pPr>
          <a:r>
            <a:rPr lang="en-US" sz="1100" kern="1200" dirty="0"/>
            <a:t>SOPs ARE USEFUL TOOLS TO PROVIDE ACCOUNTABILITY AND CLEAR GUIDENCE ON PROCESSES </a:t>
          </a:r>
        </a:p>
        <a:p>
          <a:pPr marL="0" lvl="0" indent="0" algn="ctr" defTabSz="488950">
            <a:lnSpc>
              <a:spcPct val="100000"/>
            </a:lnSpc>
            <a:spcBef>
              <a:spcPct val="0"/>
            </a:spcBef>
            <a:spcAft>
              <a:spcPct val="35000"/>
            </a:spcAft>
            <a:buNone/>
            <a:defRPr cap="all"/>
          </a:pPr>
          <a:r>
            <a:rPr lang="en-US" sz="1100" kern="1200" dirty="0"/>
            <a:t>LOOK FOR GRANT OPPORTUNITIES TO FUND PILOTS OR START UP COSTS</a:t>
          </a:r>
        </a:p>
        <a:p>
          <a:pPr marL="0" lvl="0" indent="0" algn="ctr" defTabSz="488950">
            <a:lnSpc>
              <a:spcPct val="100000"/>
            </a:lnSpc>
            <a:spcBef>
              <a:spcPct val="0"/>
            </a:spcBef>
            <a:spcAft>
              <a:spcPct val="35000"/>
            </a:spcAft>
            <a:buNone/>
            <a:defRPr cap="all"/>
          </a:pPr>
          <a:endParaRPr lang="en-US" sz="1100" kern="1200" dirty="0"/>
        </a:p>
      </dsp:txBody>
      <dsp:txXfrm>
        <a:off x="4138686" y="1885334"/>
        <a:ext cx="1759570" cy="1876416"/>
      </dsp:txXfrm>
    </dsp:sp>
    <dsp:sp modelId="{18C4F2D5-8291-4E58-84E5-456E102170EB}">
      <dsp:nvSpPr>
        <dsp:cNvPr id="0" name=""/>
        <dsp:cNvSpPr/>
      </dsp:nvSpPr>
      <dsp:spPr>
        <a:xfrm>
          <a:off x="6549297" y="477678"/>
          <a:ext cx="1073337" cy="1073337"/>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EAD3341B-55B9-4421-A0BD-B536D3004F11}">
      <dsp:nvSpPr>
        <dsp:cNvPr id="0" name=""/>
        <dsp:cNvSpPr/>
      </dsp:nvSpPr>
      <dsp:spPr>
        <a:xfrm>
          <a:off x="6778041" y="706422"/>
          <a:ext cx="615849" cy="6158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B00A97-B88D-41DF-9682-FA62941EA659}">
      <dsp:nvSpPr>
        <dsp:cNvPr id="0" name=""/>
        <dsp:cNvSpPr/>
      </dsp:nvSpPr>
      <dsp:spPr>
        <a:xfrm>
          <a:off x="6206181" y="1885334"/>
          <a:ext cx="1759570" cy="187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Create lasting impact</a:t>
          </a:r>
        </a:p>
        <a:p>
          <a:pPr marL="0" lvl="0" indent="0" algn="ctr" defTabSz="488950">
            <a:lnSpc>
              <a:spcPct val="100000"/>
            </a:lnSpc>
            <a:spcBef>
              <a:spcPct val="0"/>
            </a:spcBef>
            <a:spcAft>
              <a:spcPct val="35000"/>
            </a:spcAft>
            <a:buNone/>
            <a:defRPr cap="all"/>
          </a:pPr>
          <a:r>
            <a:rPr lang="en-US" sz="1100" kern="1200"/>
            <a:t>Building sustainability directly into vendor contracts ensures a lasting impact on waste reduction, rather than one-off programs  that don’t have the same staying power</a:t>
          </a:r>
          <a:br>
            <a:rPr lang="en-US" sz="1100" kern="1200"/>
          </a:br>
          <a:endParaRPr lang="en-US" sz="1100" kern="1200"/>
        </a:p>
      </dsp:txBody>
      <dsp:txXfrm>
        <a:off x="6206181" y="1885334"/>
        <a:ext cx="1759570" cy="187641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056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694" y="4561234"/>
            <a:ext cx="5363817" cy="4320213"/>
          </a:xfrm>
          <a:prstGeom prst="rect">
            <a:avLst/>
          </a:prstGeom>
          <a:noFill/>
          <a:ln w="12699">
            <a:noFill/>
            <a:miter lim="800000"/>
            <a:headEnd/>
            <a:tailEnd/>
          </a:ln>
          <a:effectLst/>
        </p:spPr>
        <p:txBody>
          <a:bodyPr vert="horz" wrap="square" lIns="95620" tIns="46970" rIns="95620" bIns="469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266825" y="725488"/>
            <a:ext cx="4783138" cy="3587750"/>
          </a:xfrm>
          <a:prstGeom prst="rect">
            <a:avLst/>
          </a:prstGeom>
          <a:noFill/>
          <a:ln w="12699">
            <a:solidFill>
              <a:schemeClr val="tx1"/>
            </a:solidFill>
            <a:miter lim="800000"/>
            <a:headEnd/>
            <a:tailEnd/>
          </a:ln>
          <a:effectLst/>
        </p:spPr>
      </p:sp>
    </p:spTree>
    <p:extLst>
      <p:ext uri="{BB962C8B-B14F-4D97-AF65-F5344CB8AC3E}">
        <p14:creationId xmlns:p14="http://schemas.microsoft.com/office/powerpoint/2010/main" val="2074083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r>
              <a:rPr lang="en-US" sz="1200" b="0" i="0" u="none" strike="noStrike" kern="1200">
                <a:solidFill>
                  <a:schemeClr val="tx1"/>
                </a:solidFill>
                <a:effectLst/>
                <a:latin typeface="Times New Roman" charset="0"/>
                <a:ea typeface="+mn-ea"/>
                <a:cs typeface="+mn-cs"/>
              </a:rPr>
              <a:t>Good morning and thank you for that introduction! We are Amanda Crowley and Amber Keller, part-time Waste Reduction Coordinators for the Town of Wellesley. We are grateful to get to share with you today how Wellesley Public Schools worked through the state procurement process to embed sustainability requirements directly into their food service contract in order to reduce and divert waste.</a:t>
            </a:r>
          </a:p>
          <a:p>
            <a:r>
              <a:rPr lang="en-US" sz="1200" b="0" i="0" u="none" strike="noStrike" kern="1200">
                <a:solidFill>
                  <a:schemeClr val="tx1"/>
                </a:solidFill>
                <a:effectLst/>
                <a:latin typeface="Times New Roman" charset="0"/>
                <a:ea typeface="+mn-ea"/>
                <a:cs typeface="+mn-cs"/>
              </a:rPr>
              <a:t>We’ll touch on </a:t>
            </a:r>
          </a:p>
          <a:p>
            <a:pPr marL="342900" indent="-342900" eaLnBrk="0" hangingPunct="0">
              <a:buFont typeface="Arial" panose="020B0604020202020204" pitchFamily="34" charset="0"/>
              <a:buChar char="•"/>
            </a:pPr>
            <a:r>
              <a:rPr lang="en-US" sz="1200" b="1"/>
              <a:t>Wellesley’s motivation for waste reduction</a:t>
            </a:r>
          </a:p>
          <a:p>
            <a:pPr marL="342900" indent="-342900" eaLnBrk="0" hangingPunct="0">
              <a:buFont typeface="Arial" panose="020B0604020202020204" pitchFamily="34" charset="0"/>
              <a:buChar char="•"/>
            </a:pPr>
            <a:r>
              <a:rPr lang="en-US" sz="1200" b="1"/>
              <a:t>Working with DESE</a:t>
            </a:r>
          </a:p>
          <a:p>
            <a:pPr marL="342900" indent="-342900" eaLnBrk="0" hangingPunct="0">
              <a:buFont typeface="Arial" panose="020B0604020202020204" pitchFamily="34" charset="0"/>
              <a:buChar char="•"/>
            </a:pPr>
            <a:r>
              <a:rPr lang="en-US" sz="1200" b="1"/>
              <a:t>Choosing sustainability measures</a:t>
            </a:r>
          </a:p>
          <a:p>
            <a:pPr marL="342900" indent="-342900" eaLnBrk="0" hangingPunct="0">
              <a:buFont typeface="Arial" panose="020B0604020202020204" pitchFamily="34" charset="0"/>
              <a:buChar char="•"/>
            </a:pPr>
            <a:r>
              <a:rPr lang="en-US" sz="1200" b="1"/>
              <a:t>The specific sustainability measures Wellesley embedded in the RFP</a:t>
            </a:r>
          </a:p>
          <a:p>
            <a:pPr marL="342900" indent="-342900" eaLnBrk="0" hangingPunct="0">
              <a:buFont typeface="Arial" panose="020B0604020202020204" pitchFamily="34" charset="0"/>
              <a:buChar char="•"/>
            </a:pPr>
            <a:endParaRPr lang="en-US" sz="1200" b="1"/>
          </a:p>
          <a:p>
            <a:pPr marL="0" indent="0" eaLnBrk="0" hangingPunct="0">
              <a:buFontTx/>
              <a:buNone/>
            </a:pPr>
            <a:r>
              <a:rPr lang="en-US" sz="1200" b="0"/>
              <a:t>While the information we’ll share is directly applicable to districts that contract out for food services, districts with self-op food services may find our discussion of sustainability measures helpful, as well.</a:t>
            </a:r>
          </a:p>
          <a:p>
            <a:endParaRPr lang="en-US"/>
          </a:p>
        </p:txBody>
      </p:sp>
    </p:spTree>
    <p:extLst>
      <p:ext uri="{BB962C8B-B14F-4D97-AF65-F5344CB8AC3E}">
        <p14:creationId xmlns:p14="http://schemas.microsoft.com/office/powerpoint/2010/main" val="117142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7FF1C-BA7A-2179-0C27-48B0A0928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E4204-7FEB-58AE-76FE-F69D99369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29398-04F9-19BA-A59A-24B01B6C2CC8}"/>
              </a:ext>
            </a:extLst>
          </p:cNvPr>
          <p:cNvSpPr>
            <a:spLocks noGrp="1"/>
          </p:cNvSpPr>
          <p:nvPr>
            <p:ph type="body" idx="1"/>
          </p:nvPr>
        </p:nvSpPr>
        <p:spPr/>
        <p:txBody>
          <a:bodyPr>
            <a:normAutofit/>
          </a:bodyPr>
          <a:lstStyle/>
          <a:p>
            <a:pPr rtl="0"/>
            <a:r>
              <a:rPr lang="en-US"/>
              <a:t>So what does this look like in real life? We have greatly reduced plastic packaging, down to just containers that can’t be replaced by a compostable option, like milk cartons and bags from baby carrots, apple slices and other snacks sold. Whole apples and oranges are no longer wrapped in baggies. </a:t>
            </a:r>
          </a:p>
          <a:p>
            <a:pPr rtl="0"/>
            <a:endParaRPr lang="en-US"/>
          </a:p>
          <a:p>
            <a:pPr rtl="0"/>
            <a:r>
              <a:rPr lang="en-US"/>
              <a:t>Pump dispensers have replaced small condiment packets which is a huge help in reducing compost contamination. Salad dressing and other sauces are offered in squeeze or pour bottles instead of individual packets. </a:t>
            </a:r>
          </a:p>
          <a:p>
            <a:pPr rtl="0"/>
            <a:endParaRPr lang="en-US"/>
          </a:p>
          <a:p>
            <a:pPr rtl="0"/>
            <a:r>
              <a:rPr lang="en-US"/>
              <a:t>plastic cutlery contaminating the compost bin</a:t>
            </a:r>
          </a:p>
          <a:p>
            <a:pPr rtl="0"/>
            <a:endParaRPr lang="en-US"/>
          </a:p>
          <a:p>
            <a:pPr rtl="0"/>
            <a:r>
              <a:rPr lang="en-US"/>
              <a:t>Almost 100% of food </a:t>
            </a:r>
            <a:r>
              <a:rPr lang="en-US" err="1"/>
              <a:t>serviceware</a:t>
            </a:r>
            <a:r>
              <a:rPr lang="en-US"/>
              <a:t> going into the compost bin rather than the trash. We’ve gone from 12+ bags of trash to 3 full bags of trash per lunch day, and that’s with a student population of 910 students and a school lunch service participation rate of 48%</a:t>
            </a:r>
          </a:p>
          <a:p>
            <a:pPr rtl="0"/>
            <a:endParaRPr lang="en-US"/>
          </a:p>
          <a:p>
            <a:pPr rtl="0"/>
            <a:r>
              <a:rPr lang="en-US"/>
              <a:t>By stacking this </a:t>
            </a:r>
            <a:r>
              <a:rPr lang="en-US" err="1"/>
              <a:t>compostableware</a:t>
            </a:r>
            <a:r>
              <a:rPr lang="en-US"/>
              <a:t>, we’ve been able to reduce the number of Black Earth totes from 3-4 totes used per day to just 2 totes. </a:t>
            </a:r>
          </a:p>
          <a:p>
            <a:pPr rtl="0"/>
            <a:endParaRPr lang="en-US"/>
          </a:p>
          <a:p>
            <a:pPr rtl="0"/>
            <a:r>
              <a:rPr lang="en-US"/>
              <a:t>Food services recycling plastic bags and film through </a:t>
            </a:r>
            <a:r>
              <a:rPr lang="en-US" err="1"/>
              <a:t>NexTrex</a:t>
            </a:r>
            <a:endParaRPr lang="en-US"/>
          </a:p>
          <a:p>
            <a:pPr rtl="0"/>
            <a:endParaRPr lang="en-US"/>
          </a:p>
          <a:p>
            <a:pPr rtl="0"/>
            <a:endParaRPr lang="en-US"/>
          </a:p>
        </p:txBody>
      </p:sp>
    </p:spTree>
    <p:extLst>
      <p:ext uri="{BB962C8B-B14F-4D97-AF65-F5344CB8AC3E}">
        <p14:creationId xmlns:p14="http://schemas.microsoft.com/office/powerpoint/2010/main" val="353040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1D56-5BD3-0754-3886-30454B10B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3ABCF-D733-DB91-6353-E37E56420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9A856-9083-C53D-D89A-6DEC0AF55CA3}"/>
              </a:ext>
            </a:extLst>
          </p:cNvPr>
          <p:cNvSpPr>
            <a:spLocks noGrp="1"/>
          </p:cNvSpPr>
          <p:nvPr>
            <p:ph type="body" idx="1"/>
          </p:nvPr>
        </p:nvSpPr>
        <p:spPr/>
        <p:txBody>
          <a:bodyPr>
            <a:normAutofit/>
          </a:bodyPr>
          <a:lstStyle/>
          <a:p>
            <a:pPr rtl="0"/>
            <a:r>
              <a:rPr lang="en-US"/>
              <a:t>At the middle school, students have their choice of fruits and vegetables, which helps to reduce food waste. </a:t>
            </a:r>
          </a:p>
          <a:p>
            <a:pPr rtl="0"/>
            <a:endParaRPr lang="en-US"/>
          </a:p>
          <a:p>
            <a:pPr rtl="0"/>
            <a:r>
              <a:rPr lang="en-US"/>
              <a:t>In the kitchen, food scraps are diverted from the trash through a separate compost bin in the kitchen/food prep area, and food extras are diverted from the trash through pre and post consumer food rescue. </a:t>
            </a:r>
          </a:p>
          <a:p>
            <a:pPr rtl="0"/>
            <a:endParaRPr lang="en-US"/>
          </a:p>
          <a:p>
            <a:pPr rtl="0"/>
            <a:r>
              <a:rPr lang="en-US"/>
              <a:t>Wellesley has a long-standing partnership with Rescuing Leftover Cuisine, a nonprofit that comes each Friday to pick up food from our schools. So far this year </a:t>
            </a:r>
            <a:r>
              <a:rPr lang="en-US">
                <a:solidFill>
                  <a:schemeClr val="accent1"/>
                </a:solidFill>
              </a:rPr>
              <a:t>1,396 </a:t>
            </a:r>
            <a:r>
              <a:rPr lang="en-US" err="1">
                <a:solidFill>
                  <a:schemeClr val="accent1"/>
                </a:solidFill>
              </a:rPr>
              <a:t>lbs</a:t>
            </a:r>
            <a:r>
              <a:rPr lang="en-US">
                <a:solidFill>
                  <a:schemeClr val="accent1"/>
                </a:solidFill>
              </a:rPr>
              <a:t> of food has been rescued, resulting in 1,163 meals served across shelters in the Boston area. </a:t>
            </a:r>
            <a:endParaRPr lang="en-US"/>
          </a:p>
        </p:txBody>
      </p:sp>
    </p:spTree>
    <p:extLst>
      <p:ext uri="{BB962C8B-B14F-4D97-AF65-F5344CB8AC3E}">
        <p14:creationId xmlns:p14="http://schemas.microsoft.com/office/powerpoint/2010/main" val="268841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AF1A-46CA-8885-6EAA-8987766FD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C6014-EA30-EB4D-6C33-076A422E2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2426C-0830-0000-CF2F-8FA2790FC095}"/>
              </a:ext>
            </a:extLst>
          </p:cNvPr>
          <p:cNvSpPr>
            <a:spLocks noGrp="1"/>
          </p:cNvSpPr>
          <p:nvPr>
            <p:ph type="body" idx="1"/>
          </p:nvPr>
        </p:nvSpPr>
        <p:spPr/>
        <p:txBody>
          <a:bodyPr>
            <a:normAutofit fontScale="92500" lnSpcReduction="10000"/>
          </a:bodyPr>
          <a:lstStyle/>
          <a:p>
            <a:pPr rtl="0"/>
            <a:r>
              <a:rPr lang="en-US"/>
              <a:t>So what does this look like in real life? </a:t>
            </a:r>
          </a:p>
          <a:p>
            <a:pPr rtl="0"/>
            <a:endParaRPr lang="en-US"/>
          </a:p>
          <a:p>
            <a:pPr rtl="0"/>
            <a:r>
              <a:rPr lang="en-US"/>
              <a:t>While all these measures are part of the food services contract, waste reduction and diversion is currently happening to the highest degree at the middle school where we also have student-facing waste diversion happening in the cafeteria. </a:t>
            </a:r>
          </a:p>
          <a:p>
            <a:pPr rtl="0"/>
            <a:endParaRPr lang="en-US"/>
          </a:p>
          <a:p>
            <a:pPr rtl="0"/>
            <a:r>
              <a:rPr lang="en-US"/>
              <a:t>We have been on-site daily working to optimize this waste sorting system, including creating clear signage and procedures, performing compost monitoring, liquid pour-off using new Pour Away containers and food donation. </a:t>
            </a:r>
          </a:p>
          <a:p>
            <a:pPr rtl="0"/>
            <a:endParaRPr lang="en-US"/>
          </a:p>
          <a:p>
            <a:pPr rtl="0"/>
            <a:r>
              <a:rPr lang="en-US"/>
              <a:t>We’re helping to embed sustainable monitoring by working with janitorial staff to manage the Pour Away containers, Chartwells to manage the food donation coolers and the middle school faculty to monitor the compost, which they do on a rotating schedule. We have created a new training video for school staff to give them the “why” behind waste sorting, as well as the “how”. We’re hopeful that moving toward a model of staff fully monitoring the compost bins will result in sustainable daily monitoring. </a:t>
            </a:r>
          </a:p>
          <a:p>
            <a:pPr rtl="0"/>
            <a:endParaRPr lang="en-US"/>
          </a:p>
          <a:p>
            <a:pPr rtl="0"/>
            <a:r>
              <a:rPr lang="en-US"/>
              <a:t>We have also worked with teacher Jonathan Rabinowitz, principal Mark Ito, and the janitorial staff to expand composting to include the teacher lounge, which will be rolling out in April. starting soon. </a:t>
            </a:r>
          </a:p>
          <a:p>
            <a:pPr rtl="0"/>
            <a:endParaRPr lang="en-US"/>
          </a:p>
          <a:p>
            <a:pPr rtl="0"/>
            <a:r>
              <a:rPr lang="en-US"/>
              <a:t>Through these systems</a:t>
            </a:r>
            <a:r>
              <a:rPr lang="en-US">
                <a:solidFill>
                  <a:schemeClr val="tx1"/>
                </a:solidFill>
              </a:rPr>
              <a:t> s</a:t>
            </a:r>
            <a:r>
              <a:rPr lang="en-US">
                <a:solidFill>
                  <a:schemeClr val="accent1"/>
                </a:solidFill>
              </a:rPr>
              <a:t>tudents are making waste sorting a habit, and teachers are learning it, too. All of this is supported through the clear goals that we have with the FSMC and their active participation.</a:t>
            </a:r>
            <a:endParaRPr lang="en-US"/>
          </a:p>
          <a:p>
            <a:pPr rtl="0"/>
            <a:endParaRPr lang="en-US"/>
          </a:p>
        </p:txBody>
      </p:sp>
    </p:spTree>
    <p:extLst>
      <p:ext uri="{BB962C8B-B14F-4D97-AF65-F5344CB8AC3E}">
        <p14:creationId xmlns:p14="http://schemas.microsoft.com/office/powerpoint/2010/main" val="334499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E3B5-EA9D-6B09-91F6-D2FACD006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3F815-137A-C7FC-DEB5-ABBDF1771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A706F-F9B7-0C93-1868-CF6AA7C76BCD}"/>
              </a:ext>
            </a:extLst>
          </p:cNvPr>
          <p:cNvSpPr>
            <a:spLocks noGrp="1"/>
          </p:cNvSpPr>
          <p:nvPr>
            <p:ph type="body" idx="1"/>
          </p:nvPr>
        </p:nvSpPr>
        <p:spPr/>
        <p:txBody>
          <a:bodyPr>
            <a:normAutofit/>
          </a:bodyPr>
          <a:lstStyle/>
          <a:p>
            <a:pPr rtl="0"/>
            <a:r>
              <a:rPr lang="en-US"/>
              <a:t>[I’m thinking we don’t need this slide at all]</a:t>
            </a:r>
          </a:p>
          <a:p>
            <a:pPr rtl="0"/>
            <a:endParaRPr lang="en-US"/>
          </a:p>
          <a:p>
            <a:pPr rtl="0"/>
            <a:r>
              <a:rPr lang="en-US"/>
              <a:t>Our work with the school district targets school cafeterias since these spaces present the most significant opportunity for waste reduction and diversion of anywhere in the school. This is evidenced by a Minnesota public schools waste study that found that 50% of waste produced in their public schools is compostable, a figure that includes food waste, liquids, compostable trays. </a:t>
            </a:r>
          </a:p>
          <a:p>
            <a:pPr rtl="0"/>
            <a:endParaRPr lang="en-US"/>
          </a:p>
          <a:p>
            <a:pPr rtl="0"/>
            <a:r>
              <a:rPr lang="en-US"/>
              <a:t>While the pie chart for Wellesley schools’ waste might not match this exactly, the opportunities to impact our cafeteria waste landscape, including food waste, disposable dishware and plastic packaging, are significant and are also filled with challenges such as compost contamination and student confusion regarding sorting. Therefore, it was the district’s goal to design a system that makes waste reduction and diversion simpler and  sustainable.</a:t>
            </a:r>
          </a:p>
          <a:p>
            <a:pPr rtl="0"/>
            <a:endParaRPr lang="en-US"/>
          </a:p>
          <a:p>
            <a:pPr rtl="0"/>
            <a:r>
              <a:rPr lang="en-US"/>
              <a:t>[Also include statement about food waste ban for schools]</a:t>
            </a:r>
          </a:p>
          <a:p>
            <a:pPr rtl="0"/>
            <a:r>
              <a:rPr lang="en-US"/>
              <a:t>Even with happy with current vendor, new regulations on the horizon. Need to create a sustainable model and embed </a:t>
            </a:r>
          </a:p>
        </p:txBody>
      </p:sp>
    </p:spTree>
    <p:extLst>
      <p:ext uri="{BB962C8B-B14F-4D97-AF65-F5344CB8AC3E}">
        <p14:creationId xmlns:p14="http://schemas.microsoft.com/office/powerpoint/2010/main" val="158777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1DACE-5C56-4E95-D4C2-90EB44824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6AAA6-9F8D-7504-E8FE-0FA16B394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98BCD-3BC4-6041-5949-8F66CE726772}"/>
              </a:ext>
            </a:extLst>
          </p:cNvPr>
          <p:cNvSpPr>
            <a:spLocks noGrp="1"/>
          </p:cNvSpPr>
          <p:nvPr>
            <p:ph type="body" idx="1"/>
          </p:nvPr>
        </p:nvSpPr>
        <p:spPr/>
        <p:txBody>
          <a:bodyPr>
            <a:normAutofit/>
          </a:bodyPr>
          <a:lstStyle/>
          <a:p>
            <a:pPr rtl="0"/>
            <a:r>
              <a:rPr lang="en-US"/>
              <a:t>Build relationship with school district business manager, find out when food services contract is expiring. Even if contract is not expiring soon, start building that relationship and start having conversations about the positive impact sustainability measures in the food services RFP could have on reduction in waste -- especially considering that the threshold for food in the trash in MA schools may be going to zero in a few years. Propose they meet with Cindy Mahr at Wellesley to understand more. Easier to take the route of learning from a district that has already done it rather than going it alone.</a:t>
            </a:r>
          </a:p>
          <a:p>
            <a:pPr rtl="0"/>
            <a:endParaRPr lang="en-US"/>
          </a:p>
          <a:p>
            <a:pPr rtl="0"/>
            <a:r>
              <a:rPr lang="en-US"/>
              <a:t>Talk to districts who have gone out to bid recently (DESE will give business manager a list)</a:t>
            </a:r>
          </a:p>
          <a:p>
            <a:pPr rtl="0"/>
            <a:r>
              <a:rPr lang="en-US"/>
              <a:t>Learn what they wish they would have done differently</a:t>
            </a:r>
          </a:p>
          <a:p>
            <a:pPr rtl="0"/>
            <a:endParaRPr lang="en-US"/>
          </a:p>
          <a:p>
            <a:pPr rtl="0"/>
            <a:r>
              <a:rPr lang="en-US"/>
              <a:t>If any business managers are in this meeting, Cindy is presenting in May at MA Association of School Business Officials and is happy to talk with you and answer questions.</a:t>
            </a:r>
          </a:p>
        </p:txBody>
      </p:sp>
    </p:spTree>
    <p:extLst>
      <p:ext uri="{BB962C8B-B14F-4D97-AF65-F5344CB8AC3E}">
        <p14:creationId xmlns:p14="http://schemas.microsoft.com/office/powerpoint/2010/main" val="256720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Wellesley Public Schools’ focus on sustainability in food services is rooted in shared community values around reducing GHG emissions. Since 2009, the Town of Wellesley has set and updated climate goals—most recently aligning with the state’s 2050 targets in 2021. </a:t>
            </a:r>
            <a:r>
              <a:rPr lang="en-US" sz="1200" b="0" i="0" u="none" strike="noStrike" kern="1200">
                <a:solidFill>
                  <a:schemeClr val="tx1"/>
                </a:solidFill>
                <a:effectLst/>
                <a:latin typeface="Times New Roman" charset="0"/>
                <a:ea typeface="+mn-ea"/>
                <a:cs typeface="+mn-cs"/>
              </a:rPr>
              <a:t>The town engaged a variety of stakeholders in the creation of a roadmap with 6 pathways to GHG reductions, one of those pathways being waste reduction. Wellesley Public Schools </a:t>
            </a:r>
            <a:r>
              <a:rPr lang="en-US"/>
              <a:t>played a key role, helping strengthen commitments around the district’s responsibility to reduce waste. We’ll see that here as we take a brief look at the Climate Action Plan.</a:t>
            </a:r>
          </a:p>
        </p:txBody>
      </p:sp>
    </p:spTree>
    <p:extLst>
      <p:ext uri="{BB962C8B-B14F-4D97-AF65-F5344CB8AC3E}">
        <p14:creationId xmlns:p14="http://schemas.microsoft.com/office/powerpoint/2010/main" val="28653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5E67-F0EA-2B2F-C287-0A304BCB6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F990E-BE3C-1F36-7D72-E3055F0ED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65ED5-76DE-75CC-25CC-9D3AB1DE3984}"/>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 first goal for waste reduction is implementing programs that move the community to zero waste, using a strategy of leading by example on waste minimization, recycling, and food waste diversion. </a:t>
            </a:r>
          </a:p>
          <a:p>
            <a:endParaRPr lang="en-US"/>
          </a:p>
          <a:p>
            <a:r>
              <a:rPr lang="en-US"/>
              <a:t>Our schools have a great opportunity to lead by example in the materials they procure and in how they direct students and teachers to dispose of those materials. But they need support to move toward zero waste. So the possibility for our job was written into the Climate Action Plan, and since September 2024 our job has been supporting the district in procuring materials that result in waste minimization and putting processes and procedures in place to divert as much material from the landfill as possible. </a:t>
            </a:r>
          </a:p>
          <a:p>
            <a:endParaRPr lang="en-US"/>
          </a:p>
          <a:p>
            <a:r>
              <a:rPr lang="en-US"/>
              <a:t>We </a:t>
            </a:r>
            <a:r>
              <a:rPr lang="en-US" sz="1200" b="0" i="0" u="none" strike="noStrike" kern="1200">
                <a:solidFill>
                  <a:schemeClr val="tx1"/>
                </a:solidFill>
                <a:effectLst/>
                <a:latin typeface="Times New Roman" charset="0"/>
                <a:ea typeface="+mn-ea"/>
                <a:cs typeface="+mn-cs"/>
              </a:rPr>
              <a:t>partner with Cindy Mahr, the Assistant Superintendent for Finance and Operations, as well as the food services vendor; also, as employees of the DPW, we collaborate regularly with director of sustainability for town of Wellesley, the Climate Action Committee, Board of Health, and the grassroots organizations, Wellesley Green Schools and Sustainable Wellesley, to share updates, receive feedback, and keep the forward momentum.</a:t>
            </a:r>
            <a:endParaRPr lang="en-US"/>
          </a:p>
          <a:p>
            <a:endParaRPr lang="en-US"/>
          </a:p>
        </p:txBody>
      </p:sp>
    </p:spTree>
    <p:extLst>
      <p:ext uri="{BB962C8B-B14F-4D97-AF65-F5344CB8AC3E}">
        <p14:creationId xmlns:p14="http://schemas.microsoft.com/office/powerpoint/2010/main" val="49323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0712-338A-39AF-75E2-D1494572F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F3450-D335-E69F-6443-496717ED1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573AA-B5C3-0D27-A1A1-2EF40928D803}"/>
              </a:ext>
            </a:extLst>
          </p:cNvPr>
          <p:cNvSpPr>
            <a:spLocks noGrp="1"/>
          </p:cNvSpPr>
          <p:nvPr>
            <p:ph type="body" idx="1"/>
          </p:nvPr>
        </p:nvSpPr>
        <p:spPr/>
        <p:txBody>
          <a:bodyPr>
            <a:normAutofit/>
          </a:bodyPr>
          <a:lstStyle/>
          <a:p>
            <a:r>
              <a:rPr lang="en-US"/>
              <a:t>The second strategy to move the community to zero waste is to restart and expand food waste diversion and food rescue programs. Since 2017 there have been various attempts at food waste diversion in Wellesley schools with varying degrees of success – the only program persisting being the food diversion initiative at the middle school. </a:t>
            </a:r>
            <a:r>
              <a:rPr lang="en-US" err="1"/>
              <a:t>Orginally</a:t>
            </a:r>
            <a:r>
              <a:rPr lang="en-US"/>
              <a:t> started by teacher</a:t>
            </a:r>
          </a:p>
          <a:p>
            <a:endParaRPr lang="en-US"/>
          </a:p>
          <a:p>
            <a:r>
              <a:rPr lang="en-US"/>
              <a:t>As you can see, a detail in this strategy is to continue working with the school administration to develop a permanent food waste diversion program. </a:t>
            </a:r>
          </a:p>
          <a:p>
            <a:endParaRPr lang="en-US"/>
          </a:p>
          <a:p>
            <a:br>
              <a:rPr lang="en-US"/>
            </a:br>
            <a:endParaRPr lang="en-US"/>
          </a:p>
        </p:txBody>
      </p:sp>
    </p:spTree>
    <p:extLst>
      <p:ext uri="{BB962C8B-B14F-4D97-AF65-F5344CB8AC3E}">
        <p14:creationId xmlns:p14="http://schemas.microsoft.com/office/powerpoint/2010/main" val="38614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B8FD9-D85A-B635-D316-7B337BFE5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8A429-B17D-60B2-C1E4-9A2B01419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1CF38-3E29-6A7C-E6DB-9FF688BC8253}"/>
              </a:ext>
            </a:extLst>
          </p:cNvPr>
          <p:cNvSpPr>
            <a:spLocks noGrp="1"/>
          </p:cNvSpPr>
          <p:nvPr>
            <p:ph type="body" idx="1"/>
          </p:nvPr>
        </p:nvSpPr>
        <p:spPr/>
        <p:txBody>
          <a:bodyPr>
            <a:normAutofit/>
          </a:bodyPr>
          <a:lstStyle/>
          <a:p>
            <a:r>
              <a:rPr lang="en-US"/>
              <a:t>As you all know, food waste diversion can happen in the school kitchen, or sometimes known as the back of the house - and the student-facing cafeteria. Diverting food waste through processes and procedures in both locations is desirable. But if a district contracts out for food services, it may be difficult or impossible to ask a vendor to alter their kitchen practices mid-contract. So our Wellesley’s Asst. Superintendent wondered –what if it embed sustainability measures into the contract in the bidding process through the RFP? </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Last year as the food services contract was expiring, Cindy started exploring which sustainability measures would be most impactful and allowable in the RFP.</a:t>
            </a:r>
          </a:p>
          <a:p>
            <a:br>
              <a:rPr lang="en-US"/>
            </a:br>
            <a:endParaRPr lang="en-US"/>
          </a:p>
        </p:txBody>
      </p:sp>
    </p:spTree>
    <p:extLst>
      <p:ext uri="{BB962C8B-B14F-4D97-AF65-F5344CB8AC3E}">
        <p14:creationId xmlns:p14="http://schemas.microsoft.com/office/powerpoint/2010/main" val="188974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3531-753E-B33B-BF4B-CBFA9C097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BC537-8346-FF89-739C-44C30A835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90685-654B-2DAE-B926-6B0358B8070A}"/>
              </a:ext>
            </a:extLst>
          </p:cNvPr>
          <p:cNvSpPr>
            <a:spLocks noGrp="1"/>
          </p:cNvSpPr>
          <p:nvPr>
            <p:ph type="body" idx="1"/>
          </p:nvPr>
        </p:nvSpPr>
        <p:spPr/>
        <p:txBody>
          <a:bodyPr>
            <a:normAutofit/>
          </a:bodyPr>
          <a:lstStyle/>
          <a:p>
            <a:pPr rtl="0"/>
            <a:r>
              <a:rPr lang="en-US"/>
              <a:t>Many of you may know that the Food Service Management Company Contracting procedures are managed by the Department of Elementary and Secondary Education (DESE), and the current RFP template does not include any sustainability language or a clear place to add that language. </a:t>
            </a:r>
          </a:p>
          <a:p>
            <a:pPr rtl="0"/>
            <a:endParaRPr lang="en-US"/>
          </a:p>
          <a:p>
            <a:pPr rtl="0"/>
            <a:r>
              <a:rPr lang="en-US"/>
              <a:t>So Cindy reached out to her contacts at DESE to determine what she could add. </a:t>
            </a:r>
          </a:p>
          <a:p>
            <a:pPr rtl="0"/>
            <a:endParaRPr lang="en-US"/>
          </a:p>
          <a:p>
            <a:pPr rtl="0"/>
            <a:r>
              <a:rPr lang="en-US"/>
              <a:t>She found that DESE is reasonable as long as you meet federal requirements. However, DESE did fear that Wellesley’s RFP review process would be too cumbersome with Cindy’s added criteria. So Cindy pushed back on that, reiterating that Wellesley values sustainability -- and then she added the criteria.</a:t>
            </a:r>
          </a:p>
          <a:p>
            <a:pPr rtl="0"/>
            <a:endParaRPr lang="en-US"/>
          </a:p>
          <a:p>
            <a:pPr rtl="0"/>
            <a:r>
              <a:rPr lang="en-US"/>
              <a:t>Here’s a few tips about RFPs in general, mostly specific to any business managers watching this presentation:</a:t>
            </a:r>
          </a:p>
          <a:p>
            <a:pPr marL="171450" indent="-171450" rtl="0">
              <a:buFontTx/>
              <a:buChar char="-"/>
            </a:pPr>
            <a:r>
              <a:rPr lang="en-US"/>
              <a:t>The more you know about an RFP and how to set criteria, the better</a:t>
            </a:r>
          </a:p>
          <a:p>
            <a:pPr marL="171450" indent="-171450" rtl="0">
              <a:buFontTx/>
              <a:buChar char="-"/>
            </a:pPr>
            <a:r>
              <a:rPr lang="en-US"/>
              <a:t>It’s important to know how to write criteria in order to evaluate it in the bid process</a:t>
            </a:r>
          </a:p>
          <a:p>
            <a:pPr marL="171450" indent="-171450" rtl="0">
              <a:buFontTx/>
              <a:buChar char="-"/>
            </a:pPr>
            <a:r>
              <a:rPr lang="en-US"/>
              <a:t>Consider using AI for procurement to help generate bid criteria</a:t>
            </a:r>
          </a:p>
          <a:p>
            <a:pPr marL="171450" indent="-171450" rtl="0">
              <a:buFontTx/>
              <a:buChar char="-"/>
            </a:pPr>
            <a:r>
              <a:rPr lang="en-US"/>
              <a:t>Some districts may have a town procurement officer to vet the process</a:t>
            </a:r>
          </a:p>
          <a:p>
            <a:pPr marL="171450" indent="-171450" rtl="0">
              <a:buFontTx/>
              <a:buChar char="-"/>
            </a:pPr>
            <a:endParaRPr lang="en-US"/>
          </a:p>
          <a:p>
            <a:pPr rtl="0"/>
            <a:endParaRPr lang="en-US"/>
          </a:p>
          <a:p>
            <a:pPr rtl="0"/>
            <a:endParaRPr lang="en-US"/>
          </a:p>
        </p:txBody>
      </p:sp>
    </p:spTree>
    <p:extLst>
      <p:ext uri="{BB962C8B-B14F-4D97-AF65-F5344CB8AC3E}">
        <p14:creationId xmlns:p14="http://schemas.microsoft.com/office/powerpoint/2010/main" val="60266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F50A-D2DE-D565-910D-F1A6808C6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1C565-DEEB-9430-0955-ED1D61065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73C51-39F9-34F7-237F-900F8C0FFE42}"/>
              </a:ext>
            </a:extLst>
          </p:cNvPr>
          <p:cNvSpPr>
            <a:spLocks noGrp="1"/>
          </p:cNvSpPr>
          <p:nvPr>
            <p:ph type="body" idx="1"/>
          </p:nvPr>
        </p:nvSpPr>
        <p:spPr/>
        <p:txBody>
          <a:bodyPr>
            <a:normAutofit/>
          </a:bodyPr>
          <a:lstStyle/>
          <a:p>
            <a:pPr rtl="0"/>
            <a:endParaRPr lang="en-US"/>
          </a:p>
        </p:txBody>
      </p:sp>
    </p:spTree>
    <p:extLst>
      <p:ext uri="{BB962C8B-B14F-4D97-AF65-F5344CB8AC3E}">
        <p14:creationId xmlns:p14="http://schemas.microsoft.com/office/powerpoint/2010/main" val="330694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BFA2-3B41-2B4B-C5AF-701779922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57C77-CBC7-91C6-6966-AAFAB1EAF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E0BFC-2770-48CB-D37C-F6366B366F07}"/>
              </a:ext>
            </a:extLst>
          </p:cNvPr>
          <p:cNvSpPr>
            <a:spLocks noGrp="1"/>
          </p:cNvSpPr>
          <p:nvPr>
            <p:ph type="body" idx="1"/>
          </p:nvPr>
        </p:nvSpPr>
        <p:spPr/>
        <p:txBody>
          <a:bodyPr>
            <a:normAutofit/>
          </a:bodyPr>
          <a:lstStyle/>
          <a:p>
            <a:pPr rtl="0"/>
            <a:r>
              <a:rPr lang="en-US"/>
              <a:t>So let’s take a look at the sustainability measures WPS landed on for their RFP. </a:t>
            </a:r>
          </a:p>
          <a:p>
            <a:pPr rtl="0"/>
            <a:endParaRPr lang="en-US"/>
          </a:p>
          <a:p>
            <a:pPr rtl="0"/>
            <a:r>
              <a:rPr lang="en-US"/>
              <a:t>[Provide link to RFP in chat so people can follow along in the document] Amanda does this </a:t>
            </a:r>
          </a:p>
          <a:p>
            <a:pPr rtl="0"/>
            <a:endParaRPr lang="en-US"/>
          </a:p>
        </p:txBody>
      </p:sp>
    </p:spTree>
    <p:extLst>
      <p:ext uri="{BB962C8B-B14F-4D97-AF65-F5344CB8AC3E}">
        <p14:creationId xmlns:p14="http://schemas.microsoft.com/office/powerpoint/2010/main" val="398411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6C4C-1B11-D3B6-3E36-67BA7BF1A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2DB2B-78A7-5B88-52A3-EFA2BE3D7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AFDC7-E665-FD71-4296-AAE71002A8E8}"/>
              </a:ext>
            </a:extLst>
          </p:cNvPr>
          <p:cNvSpPr>
            <a:spLocks noGrp="1"/>
          </p:cNvSpPr>
          <p:nvPr>
            <p:ph type="body" idx="1"/>
          </p:nvPr>
        </p:nvSpPr>
        <p:spPr/>
        <p:txBody>
          <a:bodyPr>
            <a:normAutofit/>
          </a:bodyPr>
          <a:lstStyle/>
          <a:p>
            <a:pPr rtl="0"/>
            <a:r>
              <a:rPr lang="en-US"/>
              <a:t>In addition to reaching out to DESE, Cindy also looked to other districts that had recently gone through the FSMC RFP process, in particular, Newton Public Schools. Newton’s food service RFP had been issued the year before Wellesley’s, and learning about their experience in adding sustainability to their RFP helped inform Cindy’s approach. </a:t>
            </a:r>
          </a:p>
          <a:p>
            <a:pPr rtl="0"/>
            <a:endParaRPr lang="en-US"/>
          </a:p>
          <a:p>
            <a:pPr rtl="0"/>
            <a:r>
              <a:rPr lang="en-US"/>
              <a:t>Cindy also had conversations with Wellesley’s Board of Health regarding food rescue. And she worked with us and experts at the DPW to determine best materials and practices; for example, if food services is going to sell water and the community wants to move away from plastic, it is more sustainable to sell boxed water or canned water? </a:t>
            </a:r>
          </a:p>
          <a:p>
            <a:pPr rtl="0"/>
            <a:endParaRPr lang="en-US"/>
          </a:p>
          <a:p>
            <a:pPr rtl="0"/>
            <a:r>
              <a:rPr lang="en-US"/>
              <a:t>These conversations helped shape the sustainability measures she added to the RFP.</a:t>
            </a:r>
          </a:p>
        </p:txBody>
      </p:sp>
    </p:spTree>
    <p:extLst>
      <p:ext uri="{BB962C8B-B14F-4D97-AF65-F5344CB8AC3E}">
        <p14:creationId xmlns:p14="http://schemas.microsoft.com/office/powerpoint/2010/main" val="105016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82879" y="182879"/>
            <a:ext cx="8778240" cy="6492240"/>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11B345F-F08C-4F4B-81D4-11592A482BC4}" type="datetime1">
              <a:rPr lang="en-US" smtClean="0"/>
              <a:t>5/26/2026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FY2019 Budget Presentation</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AF0D2DB-F2CB-470C-809F-BFA18F39C0F4}"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02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C50BE-5DC3-4449-8892-59EA223A5967}" type="datetime1">
              <a:rPr lang="en-US" smtClean="0"/>
              <a:t>5/26/2026</a:t>
            </a:fld>
            <a:endParaRPr lang="en-US"/>
          </a:p>
        </p:txBody>
      </p:sp>
      <p:sp>
        <p:nvSpPr>
          <p:cNvPr id="5" name="Footer Placeholder 4"/>
          <p:cNvSpPr>
            <a:spLocks noGrp="1"/>
          </p:cNvSpPr>
          <p:nvPr>
            <p:ph type="ftr" sz="quarter" idx="11"/>
          </p:nvPr>
        </p:nvSpPr>
        <p:spPr/>
        <p:txBody>
          <a:bodyPr/>
          <a:lstStyle/>
          <a:p>
            <a:r>
              <a:rPr lang="en-US"/>
              <a:t>FY2019 Budget Presentation</a:t>
            </a:r>
          </a:p>
        </p:txBody>
      </p:sp>
      <p:sp>
        <p:nvSpPr>
          <p:cNvPr id="6" name="Slide Number Placeholder 5"/>
          <p:cNvSpPr>
            <a:spLocks noGrp="1"/>
          </p:cNvSpPr>
          <p:nvPr>
            <p:ph type="sldNum" sz="quarter" idx="12"/>
          </p:nvPr>
        </p:nvSpPr>
        <p:spPr/>
        <p:txBody>
          <a:bodyPr/>
          <a:lstStyle/>
          <a:p>
            <a:fld id="{E6E83D4D-619B-4D8A-9D66-DF2D3E88758B}" type="slidenum">
              <a:rPr lang="en-US" smtClean="0"/>
              <a:pPr/>
              <a:t>‹#›</a:t>
            </a:fld>
            <a:endParaRPr lang="en-US"/>
          </a:p>
        </p:txBody>
      </p:sp>
    </p:spTree>
    <p:extLst>
      <p:ext uri="{BB962C8B-B14F-4D97-AF65-F5344CB8AC3E}">
        <p14:creationId xmlns:p14="http://schemas.microsoft.com/office/powerpoint/2010/main" val="106482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AE675-E66C-44D3-AACD-2A286E4AF7A8}" type="datetime1">
              <a:rPr lang="en-US" smtClean="0"/>
              <a:t>5/26/2026</a:t>
            </a:fld>
            <a:endParaRPr lang="en-US"/>
          </a:p>
        </p:txBody>
      </p:sp>
      <p:sp>
        <p:nvSpPr>
          <p:cNvPr id="5" name="Footer Placeholder 4"/>
          <p:cNvSpPr>
            <a:spLocks noGrp="1"/>
          </p:cNvSpPr>
          <p:nvPr>
            <p:ph type="ftr" sz="quarter" idx="11"/>
          </p:nvPr>
        </p:nvSpPr>
        <p:spPr/>
        <p:txBody>
          <a:bodyPr/>
          <a:lstStyle/>
          <a:p>
            <a:r>
              <a:rPr lang="en-US"/>
              <a:t>FY2019 Budget Presentation</a:t>
            </a:r>
          </a:p>
        </p:txBody>
      </p:sp>
      <p:sp>
        <p:nvSpPr>
          <p:cNvPr id="6" name="Slide Number Placeholder 5"/>
          <p:cNvSpPr>
            <a:spLocks noGrp="1"/>
          </p:cNvSpPr>
          <p:nvPr>
            <p:ph type="sldNum" sz="quarter" idx="12"/>
          </p:nvPr>
        </p:nvSpPr>
        <p:spPr/>
        <p:txBody>
          <a:bodyPr/>
          <a:lstStyle/>
          <a:p>
            <a:fld id="{299F4515-E40D-416F-8D30-22639D5562BA}" type="slidenum">
              <a:rPr lang="en-US" smtClean="0"/>
              <a:pPr/>
              <a:t>‹#›</a:t>
            </a:fld>
            <a:endParaRPr lang="en-US"/>
          </a:p>
        </p:txBody>
      </p:sp>
    </p:spTree>
    <p:extLst>
      <p:ext uri="{BB962C8B-B14F-4D97-AF65-F5344CB8AC3E}">
        <p14:creationId xmlns:p14="http://schemas.microsoft.com/office/powerpoint/2010/main" val="254247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F19EC-9DC2-4945-AFFA-68045BCBDCFD}" type="datetime1">
              <a:rPr lang="en-US" smtClean="0"/>
              <a:t>5/26/2026</a:t>
            </a:fld>
            <a:endParaRPr lang="en-US"/>
          </a:p>
        </p:txBody>
      </p:sp>
      <p:sp>
        <p:nvSpPr>
          <p:cNvPr id="5" name="Footer Placeholder 4"/>
          <p:cNvSpPr>
            <a:spLocks noGrp="1"/>
          </p:cNvSpPr>
          <p:nvPr>
            <p:ph type="ftr" sz="quarter" idx="11"/>
          </p:nvPr>
        </p:nvSpPr>
        <p:spPr/>
        <p:txBody>
          <a:bodyPr/>
          <a:lstStyle/>
          <a:p>
            <a:r>
              <a:rPr lang="en-US"/>
              <a:t>FY2019 Budget Presentation</a:t>
            </a:r>
          </a:p>
        </p:txBody>
      </p:sp>
      <p:sp>
        <p:nvSpPr>
          <p:cNvPr id="6" name="Slide Number Placeholder 5"/>
          <p:cNvSpPr>
            <a:spLocks noGrp="1"/>
          </p:cNvSpPr>
          <p:nvPr>
            <p:ph type="sldNum" sz="quarter" idx="12"/>
          </p:nvPr>
        </p:nvSpPr>
        <p:spPr>
          <a:xfrm>
            <a:off x="6982241" y="6223829"/>
            <a:ext cx="1279663" cy="365125"/>
          </a:xfrm>
        </p:spPr>
        <p:txBody>
          <a:bodyPr/>
          <a:lstStyle>
            <a:lvl1pPr>
              <a:defRPr sz="2000">
                <a:solidFill>
                  <a:schemeClr val="tx1"/>
                </a:solidFill>
              </a:defRPr>
            </a:lvl1pPr>
          </a:lstStyle>
          <a:p>
            <a:fld id="{EA4BF3D9-117B-4CD9-AC7A-9ABE4EB69A2D}" type="slidenum">
              <a:rPr lang="en-US" smtClean="0"/>
              <a:pPr/>
              <a:t>‹#›</a:t>
            </a:fld>
            <a:endParaRPr lang="en-US"/>
          </a:p>
        </p:txBody>
      </p:sp>
    </p:spTree>
    <p:extLst>
      <p:ext uri="{BB962C8B-B14F-4D97-AF65-F5344CB8AC3E}">
        <p14:creationId xmlns:p14="http://schemas.microsoft.com/office/powerpoint/2010/main" val="13909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F2A34B-ED68-4A2C-80D5-B87F4DF7B16F}" type="datetime1">
              <a:rPr lang="en-US" smtClean="0"/>
              <a:t>5/26/2026</a:t>
            </a:fld>
            <a:endParaRPr lang="en-US"/>
          </a:p>
        </p:txBody>
      </p:sp>
      <p:sp>
        <p:nvSpPr>
          <p:cNvPr id="5" name="Footer Placeholder 4"/>
          <p:cNvSpPr>
            <a:spLocks noGrp="1"/>
          </p:cNvSpPr>
          <p:nvPr>
            <p:ph type="ftr" sz="quarter" idx="11"/>
          </p:nvPr>
        </p:nvSpPr>
        <p:spPr/>
        <p:txBody>
          <a:bodyPr/>
          <a:lstStyle/>
          <a:p>
            <a:r>
              <a:rPr lang="en-US"/>
              <a:t>FY2019 Budget Presentation</a:t>
            </a:r>
          </a:p>
        </p:txBody>
      </p:sp>
      <p:sp>
        <p:nvSpPr>
          <p:cNvPr id="6" name="Slide Number Placeholder 5"/>
          <p:cNvSpPr>
            <a:spLocks noGrp="1"/>
          </p:cNvSpPr>
          <p:nvPr>
            <p:ph type="sldNum" sz="quarter" idx="12"/>
          </p:nvPr>
        </p:nvSpPr>
        <p:spPr/>
        <p:txBody>
          <a:bodyPr/>
          <a:lstStyle/>
          <a:p>
            <a:fld id="{221D52BA-EE5D-4BE7-A5C7-C8D6D2EFE8FF}"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075E42-73A2-4942-B4BC-EAA75CDE097F}" type="datetime1">
              <a:rPr lang="en-US" smtClean="0"/>
              <a:t>5/26/2026</a:t>
            </a:fld>
            <a:endParaRPr lang="en-US"/>
          </a:p>
        </p:txBody>
      </p:sp>
      <p:sp>
        <p:nvSpPr>
          <p:cNvPr id="6" name="Footer Placeholder 5"/>
          <p:cNvSpPr>
            <a:spLocks noGrp="1"/>
          </p:cNvSpPr>
          <p:nvPr>
            <p:ph type="ftr" sz="quarter" idx="11"/>
          </p:nvPr>
        </p:nvSpPr>
        <p:spPr/>
        <p:txBody>
          <a:bodyPr/>
          <a:lstStyle/>
          <a:p>
            <a:r>
              <a:rPr lang="en-US"/>
              <a:t>FY2019 Budget Presentation</a:t>
            </a:r>
          </a:p>
        </p:txBody>
      </p:sp>
      <p:sp>
        <p:nvSpPr>
          <p:cNvPr id="7" name="Slide Number Placeholder 6"/>
          <p:cNvSpPr>
            <a:spLocks noGrp="1"/>
          </p:cNvSpPr>
          <p:nvPr>
            <p:ph type="sldNum" sz="quarter" idx="12"/>
          </p:nvPr>
        </p:nvSpPr>
        <p:spPr/>
        <p:txBody>
          <a:bodyPr/>
          <a:lstStyle/>
          <a:p>
            <a:fld id="{8E7E6206-F452-4A93-98D6-669989CC5F79}" type="slidenum">
              <a:rPr lang="en-US" smtClean="0"/>
              <a:pPr/>
              <a:t>‹#›</a:t>
            </a:fld>
            <a:endParaRPr lang="en-US"/>
          </a:p>
        </p:txBody>
      </p:sp>
    </p:spTree>
    <p:extLst>
      <p:ext uri="{BB962C8B-B14F-4D97-AF65-F5344CB8AC3E}">
        <p14:creationId xmlns:p14="http://schemas.microsoft.com/office/powerpoint/2010/main" val="99195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1600F-108D-404B-A785-2D9843D31FBD}" type="datetime1">
              <a:rPr lang="en-US" smtClean="0"/>
              <a:t>5/26/2026</a:t>
            </a:fld>
            <a:endParaRPr lang="en-US"/>
          </a:p>
        </p:txBody>
      </p:sp>
      <p:sp>
        <p:nvSpPr>
          <p:cNvPr id="8" name="Footer Placeholder 7"/>
          <p:cNvSpPr>
            <a:spLocks noGrp="1"/>
          </p:cNvSpPr>
          <p:nvPr>
            <p:ph type="ftr" sz="quarter" idx="11"/>
          </p:nvPr>
        </p:nvSpPr>
        <p:spPr/>
        <p:txBody>
          <a:bodyPr/>
          <a:lstStyle/>
          <a:p>
            <a:r>
              <a:rPr lang="en-US"/>
              <a:t>FY2019 Budget Presentation</a:t>
            </a:r>
          </a:p>
        </p:txBody>
      </p:sp>
      <p:sp>
        <p:nvSpPr>
          <p:cNvPr id="9" name="Slide Number Placeholder 8"/>
          <p:cNvSpPr>
            <a:spLocks noGrp="1"/>
          </p:cNvSpPr>
          <p:nvPr>
            <p:ph type="sldNum" sz="quarter" idx="12"/>
          </p:nvPr>
        </p:nvSpPr>
        <p:spPr/>
        <p:txBody>
          <a:bodyPr/>
          <a:lstStyle/>
          <a:p>
            <a:fld id="{6F02386D-8DF1-453F-9F8E-147420645E2D}" type="slidenum">
              <a:rPr lang="en-US" smtClean="0"/>
              <a:pPr/>
              <a:t>‹#›</a:t>
            </a:fld>
            <a:endParaRPr lang="en-US"/>
          </a:p>
        </p:txBody>
      </p:sp>
    </p:spTree>
    <p:extLst>
      <p:ext uri="{BB962C8B-B14F-4D97-AF65-F5344CB8AC3E}">
        <p14:creationId xmlns:p14="http://schemas.microsoft.com/office/powerpoint/2010/main" val="286053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B4837-69E8-4D6F-A488-702EB256FD22}" type="datetime1">
              <a:rPr lang="en-US" smtClean="0"/>
              <a:t>5/26/2026</a:t>
            </a:fld>
            <a:endParaRPr lang="en-US"/>
          </a:p>
        </p:txBody>
      </p:sp>
      <p:sp>
        <p:nvSpPr>
          <p:cNvPr id="4" name="Footer Placeholder 3"/>
          <p:cNvSpPr>
            <a:spLocks noGrp="1"/>
          </p:cNvSpPr>
          <p:nvPr>
            <p:ph type="ftr" sz="quarter" idx="11"/>
          </p:nvPr>
        </p:nvSpPr>
        <p:spPr/>
        <p:txBody>
          <a:bodyPr/>
          <a:lstStyle/>
          <a:p>
            <a:r>
              <a:rPr lang="en-US"/>
              <a:t>FY2019 Budget Presentation</a:t>
            </a:r>
          </a:p>
        </p:txBody>
      </p:sp>
      <p:sp>
        <p:nvSpPr>
          <p:cNvPr id="5" name="Slide Number Placeholder 4"/>
          <p:cNvSpPr>
            <a:spLocks noGrp="1"/>
          </p:cNvSpPr>
          <p:nvPr>
            <p:ph type="sldNum" sz="quarter" idx="12"/>
          </p:nvPr>
        </p:nvSpPr>
        <p:spPr/>
        <p:txBody>
          <a:bodyPr/>
          <a:lstStyle/>
          <a:p>
            <a:fld id="{30D786F5-78B8-4674-A9DA-D8ADE97CD2BC}" type="slidenum">
              <a:rPr lang="en-US" smtClean="0"/>
              <a:pPr/>
              <a:t>‹#›</a:t>
            </a:fld>
            <a:endParaRPr lang="en-US"/>
          </a:p>
        </p:txBody>
      </p:sp>
    </p:spTree>
    <p:extLst>
      <p:ext uri="{BB962C8B-B14F-4D97-AF65-F5344CB8AC3E}">
        <p14:creationId xmlns:p14="http://schemas.microsoft.com/office/powerpoint/2010/main" val="95884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6357A-173C-400A-8C7B-36D6B67CF2C5}" type="datetime1">
              <a:rPr lang="en-US" smtClean="0"/>
              <a:t>5/26/2026</a:t>
            </a:fld>
            <a:endParaRPr lang="en-US"/>
          </a:p>
        </p:txBody>
      </p:sp>
      <p:sp>
        <p:nvSpPr>
          <p:cNvPr id="3" name="Footer Placeholder 2"/>
          <p:cNvSpPr>
            <a:spLocks noGrp="1"/>
          </p:cNvSpPr>
          <p:nvPr>
            <p:ph type="ftr" sz="quarter" idx="11"/>
          </p:nvPr>
        </p:nvSpPr>
        <p:spPr/>
        <p:txBody>
          <a:bodyPr/>
          <a:lstStyle/>
          <a:p>
            <a:r>
              <a:rPr lang="en-US"/>
              <a:t>FY2019 Budget Presentation</a:t>
            </a:r>
          </a:p>
        </p:txBody>
      </p:sp>
      <p:sp>
        <p:nvSpPr>
          <p:cNvPr id="4" name="Slide Number Placeholder 3"/>
          <p:cNvSpPr>
            <a:spLocks noGrp="1"/>
          </p:cNvSpPr>
          <p:nvPr>
            <p:ph type="sldNum" sz="quarter" idx="12"/>
          </p:nvPr>
        </p:nvSpPr>
        <p:spPr/>
        <p:txBody>
          <a:bodyPr/>
          <a:lstStyle/>
          <a:p>
            <a:fld id="{B47E709F-568A-4D3E-B9A6-0FB08BFEF971}" type="slidenum">
              <a:rPr lang="en-US" smtClean="0"/>
              <a:pPr/>
              <a:t>‹#›</a:t>
            </a:fld>
            <a:endParaRPr lang="en-US"/>
          </a:p>
        </p:txBody>
      </p:sp>
    </p:spTree>
    <p:extLst>
      <p:ext uri="{BB962C8B-B14F-4D97-AF65-F5344CB8AC3E}">
        <p14:creationId xmlns:p14="http://schemas.microsoft.com/office/powerpoint/2010/main" val="105432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7123AFE-86C3-4251-951E-85CA8651F8B2}" type="datetime1">
              <a:rPr lang="en-US" smtClean="0"/>
              <a:t>5/26/2026</a:t>
            </a:fld>
            <a:endParaRPr lang="en-US"/>
          </a:p>
        </p:txBody>
      </p:sp>
      <p:sp>
        <p:nvSpPr>
          <p:cNvPr id="6" name="Footer Placeholder 5"/>
          <p:cNvSpPr>
            <a:spLocks noGrp="1"/>
          </p:cNvSpPr>
          <p:nvPr>
            <p:ph type="ftr" sz="quarter" idx="11"/>
          </p:nvPr>
        </p:nvSpPr>
        <p:spPr/>
        <p:txBody>
          <a:bodyPr/>
          <a:lstStyle/>
          <a:p>
            <a:r>
              <a:rPr lang="en-US"/>
              <a:t>FY2019 Budget Presentation</a:t>
            </a:r>
          </a:p>
        </p:txBody>
      </p:sp>
      <p:sp>
        <p:nvSpPr>
          <p:cNvPr id="7" name="Slide Number Placeholder 6"/>
          <p:cNvSpPr>
            <a:spLocks noGrp="1"/>
          </p:cNvSpPr>
          <p:nvPr>
            <p:ph type="sldNum" sz="quarter" idx="12"/>
          </p:nvPr>
        </p:nvSpPr>
        <p:spPr/>
        <p:txBody>
          <a:bodyPr/>
          <a:lstStyle/>
          <a:p>
            <a:fld id="{F36457B5-C36A-4DD6-AC18-EF226995820A}" type="slidenum">
              <a:rPr lang="en-US" smtClean="0"/>
              <a:pPr/>
              <a:t>‹#›</a:t>
            </a:fld>
            <a:endParaRPr lang="en-US"/>
          </a:p>
        </p:txBody>
      </p:sp>
    </p:spTree>
    <p:extLst>
      <p:ext uri="{BB962C8B-B14F-4D97-AF65-F5344CB8AC3E}">
        <p14:creationId xmlns:p14="http://schemas.microsoft.com/office/powerpoint/2010/main" val="229035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E4343D3-AFAA-4487-B38C-1630071B580A}" type="datetime1">
              <a:rPr lang="en-US" smtClean="0"/>
              <a:t>5/26/2026</a:t>
            </a:fld>
            <a:endParaRPr lang="en-US"/>
          </a:p>
        </p:txBody>
      </p:sp>
      <p:sp>
        <p:nvSpPr>
          <p:cNvPr id="6" name="Footer Placeholder 5"/>
          <p:cNvSpPr>
            <a:spLocks noGrp="1"/>
          </p:cNvSpPr>
          <p:nvPr>
            <p:ph type="ftr" sz="quarter" idx="11"/>
          </p:nvPr>
        </p:nvSpPr>
        <p:spPr/>
        <p:txBody>
          <a:bodyPr/>
          <a:lstStyle/>
          <a:p>
            <a:r>
              <a:rPr lang="en-US"/>
              <a:t>FY2019 Budget Presentation</a:t>
            </a:r>
          </a:p>
        </p:txBody>
      </p:sp>
      <p:sp>
        <p:nvSpPr>
          <p:cNvPr id="7" name="Slide Number Placeholder 6"/>
          <p:cNvSpPr>
            <a:spLocks noGrp="1"/>
          </p:cNvSpPr>
          <p:nvPr>
            <p:ph type="sldNum" sz="quarter" idx="12"/>
          </p:nvPr>
        </p:nvSpPr>
        <p:spPr/>
        <p:txBody>
          <a:bodyPr/>
          <a:lstStyle/>
          <a:p>
            <a:fld id="{72B40C35-C9FE-47F7-A928-1BDD1AD7F334}" type="slidenum">
              <a:rPr lang="en-US" smtClean="0"/>
              <a:pPr/>
              <a:t>‹#›</a:t>
            </a:fld>
            <a:endParaRPr lang="en-US"/>
          </a:p>
        </p:txBody>
      </p:sp>
    </p:spTree>
    <p:extLst>
      <p:ext uri="{BB962C8B-B14F-4D97-AF65-F5344CB8AC3E}">
        <p14:creationId xmlns:p14="http://schemas.microsoft.com/office/powerpoint/2010/main" val="57228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40151"/>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7D3F252-2E56-41D2-B5B3-5CE4D6AA39F2}" type="datetime1">
              <a:rPr lang="en-US" smtClean="0"/>
              <a:t>5/26/2026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a:t>FY2019 Budget Presentation</a:t>
            </a:r>
          </a:p>
        </p:txBody>
      </p:sp>
      <p:sp>
        <p:nvSpPr>
          <p:cNvPr id="6" name="Slide Number Placeholder 5"/>
          <p:cNvSpPr>
            <a:spLocks noGrp="1"/>
          </p:cNvSpPr>
          <p:nvPr>
            <p:ph type="sldNum" sz="quarter" idx="4"/>
          </p:nvPr>
        </p:nvSpPr>
        <p:spPr>
          <a:xfrm>
            <a:off x="6982241"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BD77AB5-52A7-4946-BDE9-7420BFA3E8A6}" type="slidenum">
              <a:rPr lang="en-US" smtClean="0"/>
              <a:pPr/>
              <a:t>‹#›</a:t>
            </a:fld>
            <a:endParaRPr lang="en-US"/>
          </a:p>
        </p:txBody>
      </p:sp>
    </p:spTree>
    <p:extLst>
      <p:ext uri="{BB962C8B-B14F-4D97-AF65-F5344CB8AC3E}">
        <p14:creationId xmlns:p14="http://schemas.microsoft.com/office/powerpoint/2010/main" val="280730497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3F_C97D888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ellesleyma.gov/1872/Climate-Action-Plan-Dashboa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ellesleyma.gov/1872/Climate-Action-Plan-Dashboa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ellesleyps.org/wp-content/uploads/2025/02/WPS-Food-Service-RFP-Document_Approved-by-DESE.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70C7BC-CF16-E5A5-12E8-09BD31E61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542" y="4828674"/>
            <a:ext cx="1310913" cy="1710257"/>
          </a:xfrm>
          <a:prstGeom prst="rect">
            <a:avLst/>
          </a:prstGeom>
        </p:spPr>
      </p:pic>
      <p:sp>
        <p:nvSpPr>
          <p:cNvPr id="5" name="TextBox 4">
            <a:extLst>
              <a:ext uri="{FF2B5EF4-FFF2-40B4-BE49-F238E27FC236}">
                <a16:creationId xmlns:a16="http://schemas.microsoft.com/office/drawing/2014/main" id="{44F64205-BB73-7155-37AB-983284D2B861}"/>
              </a:ext>
            </a:extLst>
          </p:cNvPr>
          <p:cNvSpPr txBox="1"/>
          <p:nvPr/>
        </p:nvSpPr>
        <p:spPr>
          <a:xfrm>
            <a:off x="411341" y="1138989"/>
            <a:ext cx="8321313" cy="3093154"/>
          </a:xfrm>
          <a:prstGeom prst="rect">
            <a:avLst/>
          </a:prstGeom>
          <a:noFill/>
        </p:spPr>
        <p:txBody>
          <a:bodyPr wrap="square">
            <a:spAutoFit/>
          </a:bodyPr>
          <a:lstStyle/>
          <a:p>
            <a:pPr algn="ctr" rtl="0">
              <a:spcBef>
                <a:spcPts val="2400"/>
              </a:spcBef>
              <a:spcAft>
                <a:spcPts val="600"/>
              </a:spcAft>
              <a:buNone/>
            </a:pPr>
            <a:r>
              <a:rPr lang="en-US" sz="3200" b="1" i="0" u="none" strike="noStrike" dirty="0">
                <a:solidFill>
                  <a:schemeClr val="accent1"/>
                </a:solidFill>
                <a:effectLst/>
                <a:latin typeface="+mj-lt"/>
              </a:rPr>
              <a:t>Waste </a:t>
            </a:r>
            <a:r>
              <a:rPr lang="en-US" sz="3200" b="1" dirty="0">
                <a:solidFill>
                  <a:schemeClr val="accent1"/>
                </a:solidFill>
                <a:latin typeface="+mj-lt"/>
              </a:rPr>
              <a:t>Diversion and Food Donation</a:t>
            </a:r>
            <a:r>
              <a:rPr lang="en-US" sz="3200" b="1" i="0" u="none" strike="noStrike" dirty="0">
                <a:solidFill>
                  <a:schemeClr val="accent1"/>
                </a:solidFill>
                <a:effectLst/>
                <a:latin typeface="+mj-lt"/>
              </a:rPr>
              <a:t> in Wellesley Public Schools</a:t>
            </a:r>
            <a:endParaRPr lang="en-US" b="0" dirty="0">
              <a:solidFill>
                <a:srgbClr val="D9A040"/>
              </a:solidFill>
              <a:effectLst/>
              <a:latin typeface="+mj-lt"/>
            </a:endParaRPr>
          </a:p>
          <a:p>
            <a:pPr algn="ctr" rtl="0">
              <a:buNone/>
            </a:pPr>
            <a:r>
              <a:rPr lang="en-US" sz="1800" b="1" i="0" u="none" strike="noStrike" dirty="0">
                <a:solidFill>
                  <a:schemeClr val="tx2"/>
                </a:solidFill>
                <a:effectLst/>
                <a:latin typeface="+mj-lt"/>
              </a:rPr>
              <a:t>Amanda Crowley, Waste Reduction Coordinator</a:t>
            </a:r>
          </a:p>
          <a:p>
            <a:pPr algn="ctr" rtl="0">
              <a:buNone/>
            </a:pPr>
            <a:r>
              <a:rPr lang="en-US" b="1" dirty="0">
                <a:solidFill>
                  <a:schemeClr val="tx2"/>
                </a:solidFill>
                <a:latin typeface="+mj-lt"/>
              </a:rPr>
              <a:t>Town of Wellesley Department of Public Works</a:t>
            </a:r>
          </a:p>
          <a:p>
            <a:pPr algn="ctr" rtl="0">
              <a:buNone/>
            </a:pPr>
            <a:endParaRPr lang="en-US" b="0" dirty="0">
              <a:solidFill>
                <a:schemeClr val="tx2"/>
              </a:solidFill>
              <a:effectLst/>
              <a:latin typeface="+mj-lt"/>
            </a:endParaRPr>
          </a:p>
          <a:p>
            <a:pPr algn="ctr" rtl="0">
              <a:buNone/>
            </a:pPr>
            <a:r>
              <a:rPr lang="en-US" b="1" dirty="0" err="1">
                <a:solidFill>
                  <a:schemeClr val="tx2"/>
                </a:solidFill>
                <a:latin typeface="+mj-lt"/>
              </a:rPr>
              <a:t>RecyclingWorks</a:t>
            </a:r>
            <a:r>
              <a:rPr lang="en-US" b="1" dirty="0">
                <a:solidFill>
                  <a:schemeClr val="tx2"/>
                </a:solidFill>
                <a:latin typeface="+mj-lt"/>
              </a:rPr>
              <a:t> MA Spring Forum</a:t>
            </a:r>
          </a:p>
          <a:p>
            <a:pPr algn="ctr" rtl="0">
              <a:buNone/>
            </a:pPr>
            <a:r>
              <a:rPr lang="en-US" b="1" dirty="0">
                <a:solidFill>
                  <a:schemeClr val="tx2"/>
                </a:solidFill>
                <a:latin typeface="+mj-lt"/>
              </a:rPr>
              <a:t>May 27</a:t>
            </a:r>
            <a:r>
              <a:rPr lang="en-US" sz="1800" b="1" i="0" u="none" strike="noStrike" dirty="0">
                <a:solidFill>
                  <a:schemeClr val="tx2"/>
                </a:solidFill>
                <a:effectLst/>
                <a:latin typeface="+mj-lt"/>
              </a:rPr>
              <a:t>, 2026</a:t>
            </a:r>
            <a:endParaRPr lang="en-US" b="0" dirty="0">
              <a:solidFill>
                <a:schemeClr val="tx2"/>
              </a:solidFill>
              <a:effectLst/>
              <a:latin typeface="+mj-lt"/>
            </a:endParaRPr>
          </a:p>
          <a:p>
            <a:pPr>
              <a:buNone/>
            </a:pPr>
            <a:br>
              <a:rPr lang="en-US" dirty="0">
                <a:latin typeface="+mj-lt"/>
              </a:rPr>
            </a:br>
            <a:endParaRPr lang="en-US" dirty="0">
              <a:latin typeface="+mj-lt"/>
            </a:endParaRPr>
          </a:p>
        </p:txBody>
      </p:sp>
    </p:spTree>
    <p:extLst>
      <p:ext uri="{BB962C8B-B14F-4D97-AF65-F5344CB8AC3E}">
        <p14:creationId xmlns:p14="http://schemas.microsoft.com/office/powerpoint/2010/main" val="21354831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3A2E165-213C-6494-70FD-486A1DFD78AB}"/>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C3BEF6AC-4801-DEAC-9738-D4A76C560450}"/>
              </a:ext>
            </a:extLst>
          </p:cNvPr>
          <p:cNvSpPr/>
          <p:nvPr/>
        </p:nvSpPr>
        <p:spPr>
          <a:xfrm>
            <a:off x="3191309" y="2426332"/>
            <a:ext cx="2744871" cy="4140904"/>
          </a:xfrm>
          <a:prstGeom prst="rect">
            <a:avLst/>
          </a:prstGeom>
          <a:solidFill>
            <a:srgbClr val="D4E5DC"/>
          </a:solidFill>
        </p:spPr>
        <p:style>
          <a:lnRef idx="2">
            <a:schemeClr val="accent5">
              <a:tint val="40000"/>
              <a:alpha val="90000"/>
              <a:hueOff val="8184719"/>
              <a:satOff val="-38879"/>
              <a:lumOff val="-2134"/>
              <a:alphaOff val="0"/>
            </a:schemeClr>
          </a:lnRef>
          <a:fillRef idx="1">
            <a:schemeClr val="accent5">
              <a:tint val="40000"/>
              <a:alpha val="90000"/>
              <a:hueOff val="8184719"/>
              <a:satOff val="-38879"/>
              <a:lumOff val="-2134"/>
              <a:alphaOff val="0"/>
            </a:schemeClr>
          </a:fillRef>
          <a:effectRef idx="0">
            <a:schemeClr val="accent5">
              <a:tint val="40000"/>
              <a:alpha val="90000"/>
              <a:hueOff val="8184719"/>
              <a:satOff val="-38879"/>
              <a:lumOff val="-2134"/>
              <a:alphaOff val="0"/>
            </a:schemeClr>
          </a:effectRef>
          <a:fontRef idx="minor">
            <a:schemeClr val="dk1">
              <a:hueOff val="0"/>
              <a:satOff val="0"/>
              <a:lumOff val="0"/>
              <a:alphaOff val="0"/>
            </a:schemeClr>
          </a:fontRef>
        </p:style>
        <p:txBody>
          <a:bodyPr/>
          <a:lstStyle/>
          <a:p>
            <a:endParaRPr lang="en-US"/>
          </a:p>
        </p:txBody>
      </p:sp>
      <p:sp>
        <p:nvSpPr>
          <p:cNvPr id="49" name="Rectangle 48">
            <a:extLst>
              <a:ext uri="{FF2B5EF4-FFF2-40B4-BE49-F238E27FC236}">
                <a16:creationId xmlns:a16="http://schemas.microsoft.com/office/drawing/2014/main" id="{90421DDF-0698-5243-C172-0A9DA1FED85F}"/>
              </a:ext>
            </a:extLst>
          </p:cNvPr>
          <p:cNvSpPr/>
          <p:nvPr/>
        </p:nvSpPr>
        <p:spPr>
          <a:xfrm>
            <a:off x="5962022" y="2426332"/>
            <a:ext cx="2740501" cy="4142910"/>
          </a:xfrm>
          <a:prstGeom prst="rect">
            <a:avLst/>
          </a:prstGeom>
        </p:spPr>
        <p:style>
          <a:lnRef idx="2">
            <a:schemeClr val="accent5">
              <a:tint val="40000"/>
              <a:alpha val="90000"/>
              <a:hueOff val="10912959"/>
              <a:satOff val="-51839"/>
              <a:lumOff val="-2845"/>
              <a:alphaOff val="0"/>
            </a:schemeClr>
          </a:lnRef>
          <a:fillRef idx="1">
            <a:schemeClr val="accent5">
              <a:tint val="40000"/>
              <a:alpha val="90000"/>
              <a:hueOff val="10912959"/>
              <a:satOff val="-51839"/>
              <a:lumOff val="-2845"/>
              <a:alphaOff val="0"/>
            </a:schemeClr>
          </a:fillRef>
          <a:effectRef idx="0">
            <a:schemeClr val="accent5">
              <a:tint val="40000"/>
              <a:alpha val="90000"/>
              <a:hueOff val="10912959"/>
              <a:satOff val="-51839"/>
              <a:lumOff val="-2845"/>
              <a:alphaOff val="0"/>
            </a:schemeClr>
          </a:effectRef>
          <a:fontRef idx="minor">
            <a:schemeClr val="dk1">
              <a:hueOff val="0"/>
              <a:satOff val="0"/>
              <a:lumOff val="0"/>
              <a:alphaOff val="0"/>
            </a:schemeClr>
          </a:fontRef>
        </p:style>
        <p:txBody>
          <a:bodyPr/>
          <a:lstStyle/>
          <a:p>
            <a:endParaRPr lang="en-US"/>
          </a:p>
        </p:txBody>
      </p:sp>
      <p:sp>
        <p:nvSpPr>
          <p:cNvPr id="46" name="Rectangle 45">
            <a:extLst>
              <a:ext uri="{FF2B5EF4-FFF2-40B4-BE49-F238E27FC236}">
                <a16:creationId xmlns:a16="http://schemas.microsoft.com/office/drawing/2014/main" id="{948AD876-9464-12A9-EDF7-F93EE0564801}"/>
              </a:ext>
            </a:extLst>
          </p:cNvPr>
          <p:cNvSpPr/>
          <p:nvPr/>
        </p:nvSpPr>
        <p:spPr>
          <a:xfrm>
            <a:off x="411265" y="2428338"/>
            <a:ext cx="2747683" cy="4140905"/>
          </a:xfrm>
          <a:prstGeom prst="rect">
            <a:avLst/>
          </a:prstGeom>
        </p:spPr>
        <p:style>
          <a:lnRef idx="2">
            <a:schemeClr val="accent5">
              <a:tint val="40000"/>
              <a:alpha val="90000"/>
              <a:hueOff val="2728240"/>
              <a:satOff val="-12960"/>
              <a:lumOff val="-711"/>
              <a:alphaOff val="0"/>
            </a:schemeClr>
          </a:lnRef>
          <a:fillRef idx="1">
            <a:schemeClr val="accent5">
              <a:tint val="40000"/>
              <a:alpha val="90000"/>
              <a:hueOff val="2728240"/>
              <a:satOff val="-12960"/>
              <a:lumOff val="-711"/>
              <a:alphaOff val="0"/>
            </a:schemeClr>
          </a:fillRef>
          <a:effectRef idx="0">
            <a:schemeClr val="accent5">
              <a:tint val="40000"/>
              <a:alpha val="90000"/>
              <a:hueOff val="2728240"/>
              <a:satOff val="-12960"/>
              <a:lumOff val="-711"/>
              <a:alphaOff val="0"/>
            </a:schemeClr>
          </a:effectRef>
          <a:fontRef idx="minor">
            <a:schemeClr val="dk1">
              <a:hueOff val="0"/>
              <a:satOff val="0"/>
              <a:lumOff val="0"/>
              <a:alphaOff val="0"/>
            </a:schemeClr>
          </a:fontRef>
        </p:style>
        <p:txBody>
          <a:bodyPr/>
          <a:lstStyle/>
          <a:p>
            <a:endParaRPr lang="en-US"/>
          </a:p>
        </p:txBody>
      </p:sp>
      <p:sp>
        <p:nvSpPr>
          <p:cNvPr id="6" name="Title 5">
            <a:extLst>
              <a:ext uri="{FF2B5EF4-FFF2-40B4-BE49-F238E27FC236}">
                <a16:creationId xmlns:a16="http://schemas.microsoft.com/office/drawing/2014/main" id="{700A9F9B-F258-569C-C04A-BD39FC925544}"/>
              </a:ext>
            </a:extLst>
          </p:cNvPr>
          <p:cNvSpPr>
            <a:spLocks noGrp="1"/>
          </p:cNvSpPr>
          <p:nvPr>
            <p:ph type="title"/>
          </p:nvPr>
        </p:nvSpPr>
        <p:spPr>
          <a:xfrm>
            <a:off x="857250" y="609600"/>
            <a:ext cx="7406640" cy="1356360"/>
          </a:xfrm>
        </p:spPr>
        <p:txBody>
          <a:bodyPr>
            <a:normAutofit/>
          </a:bodyPr>
          <a:lstStyle/>
          <a:p>
            <a:r>
              <a:rPr lang="en-US"/>
              <a:t>What this looks like in real life</a:t>
            </a:r>
          </a:p>
        </p:txBody>
      </p:sp>
      <p:grpSp>
        <p:nvGrpSpPr>
          <p:cNvPr id="10" name="Group 9">
            <a:extLst>
              <a:ext uri="{FF2B5EF4-FFF2-40B4-BE49-F238E27FC236}">
                <a16:creationId xmlns:a16="http://schemas.microsoft.com/office/drawing/2014/main" id="{CF430BE0-4516-E834-28CA-F7E57C3A65BE}"/>
              </a:ext>
            </a:extLst>
          </p:cNvPr>
          <p:cNvGrpSpPr/>
          <p:nvPr/>
        </p:nvGrpSpPr>
        <p:grpSpPr>
          <a:xfrm>
            <a:off x="411266" y="1711960"/>
            <a:ext cx="2770713" cy="714374"/>
            <a:chOff x="1765467" y="26279"/>
            <a:chExt cx="1646761" cy="494028"/>
          </a:xfrm>
        </p:grpSpPr>
        <p:sp>
          <p:nvSpPr>
            <p:cNvPr id="11" name="Rectangle 10">
              <a:extLst>
                <a:ext uri="{FF2B5EF4-FFF2-40B4-BE49-F238E27FC236}">
                  <a16:creationId xmlns:a16="http://schemas.microsoft.com/office/drawing/2014/main" id="{CE86BAF3-DC88-9BD2-D46B-06D3C4A5134B}"/>
                </a:ext>
              </a:extLst>
            </p:cNvPr>
            <p:cNvSpPr/>
            <p:nvPr/>
          </p:nvSpPr>
          <p:spPr>
            <a:xfrm>
              <a:off x="1765467" y="26279"/>
              <a:ext cx="1646761" cy="494028"/>
            </a:xfrm>
            <a:prstGeom prst="rect">
              <a:avLst/>
            </a:prstGeom>
            <a:ln>
              <a:noFill/>
            </a:ln>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5213792B-B313-19C2-6555-5CD512C1D78E}"/>
                </a:ext>
              </a:extLst>
            </p:cNvPr>
            <p:cNvSpPr txBox="1"/>
            <p:nvPr/>
          </p:nvSpPr>
          <p:spPr>
            <a:xfrm>
              <a:off x="1765467" y="26279"/>
              <a:ext cx="1646761" cy="49402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2000" kern="1200"/>
                <a:t>Minimize Plastics</a:t>
              </a:r>
            </a:p>
          </p:txBody>
        </p:sp>
      </p:grpSp>
      <p:pic>
        <p:nvPicPr>
          <p:cNvPr id="14" name="Picture 13">
            <a:extLst>
              <a:ext uri="{FF2B5EF4-FFF2-40B4-BE49-F238E27FC236}">
                <a16:creationId xmlns:a16="http://schemas.microsoft.com/office/drawing/2014/main" id="{2B16C2F8-44F6-55C3-C4D4-E243894AB24C}"/>
              </a:ext>
            </a:extLst>
          </p:cNvPr>
          <p:cNvPicPr>
            <a:picLocks noChangeAspect="1"/>
          </p:cNvPicPr>
          <p:nvPr/>
        </p:nvPicPr>
        <p:blipFill>
          <a:blip r:embed="rId3" cstate="print">
            <a:extLst>
              <a:ext uri="{28A0092B-C50C-407E-A947-70E740481C1C}">
                <a14:useLocalDpi xmlns:a14="http://schemas.microsoft.com/office/drawing/2010/main" val="0"/>
              </a:ext>
            </a:extLst>
          </a:blip>
          <a:srcRect l="9360" r="4753"/>
          <a:stretch>
            <a:fillRect/>
          </a:stretch>
        </p:blipFill>
        <p:spPr>
          <a:xfrm>
            <a:off x="468310" y="2585542"/>
            <a:ext cx="2656624" cy="2319868"/>
          </a:xfrm>
          <a:prstGeom prst="rect">
            <a:avLst/>
          </a:prstGeom>
        </p:spPr>
      </p:pic>
      <p:grpSp>
        <p:nvGrpSpPr>
          <p:cNvPr id="21" name="Group 20">
            <a:extLst>
              <a:ext uri="{FF2B5EF4-FFF2-40B4-BE49-F238E27FC236}">
                <a16:creationId xmlns:a16="http://schemas.microsoft.com/office/drawing/2014/main" id="{C67F64F3-050C-73F9-8317-8E5F1F59C34E}"/>
              </a:ext>
            </a:extLst>
          </p:cNvPr>
          <p:cNvGrpSpPr/>
          <p:nvPr/>
        </p:nvGrpSpPr>
        <p:grpSpPr>
          <a:xfrm>
            <a:off x="3181979" y="1711960"/>
            <a:ext cx="2770713" cy="714374"/>
            <a:chOff x="1765467" y="26279"/>
            <a:chExt cx="1646761" cy="494028"/>
          </a:xfrm>
          <a:solidFill>
            <a:srgbClr val="63AF88"/>
          </a:solidFill>
        </p:grpSpPr>
        <p:sp>
          <p:nvSpPr>
            <p:cNvPr id="22" name="Rectangle 21">
              <a:extLst>
                <a:ext uri="{FF2B5EF4-FFF2-40B4-BE49-F238E27FC236}">
                  <a16:creationId xmlns:a16="http://schemas.microsoft.com/office/drawing/2014/main" id="{138D105E-091D-39BE-AA78-437ECBF5E3AA}"/>
                </a:ext>
              </a:extLst>
            </p:cNvPr>
            <p:cNvSpPr/>
            <p:nvPr/>
          </p:nvSpPr>
          <p:spPr>
            <a:xfrm>
              <a:off x="1765467" y="26279"/>
              <a:ext cx="1646761" cy="494028"/>
            </a:xfrm>
            <a:prstGeom prst="rect">
              <a:avLst/>
            </a:prstGeom>
            <a:grpFill/>
            <a:ln>
              <a:noFill/>
            </a:ln>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23" name="TextBox 22">
              <a:extLst>
                <a:ext uri="{FF2B5EF4-FFF2-40B4-BE49-F238E27FC236}">
                  <a16:creationId xmlns:a16="http://schemas.microsoft.com/office/drawing/2014/main" id="{63FA4859-3056-5877-A094-F59DE8332E5A}"/>
                </a:ext>
              </a:extLst>
            </p:cNvPr>
            <p:cNvSpPr txBox="1"/>
            <p:nvPr/>
          </p:nvSpPr>
          <p:spPr>
            <a:xfrm>
              <a:off x="1765467" y="26279"/>
              <a:ext cx="1646761" cy="49402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2000" kern="1200"/>
                <a:t>Reduce Compost Contamination</a:t>
              </a:r>
            </a:p>
          </p:txBody>
        </p:sp>
      </p:grpSp>
      <p:grpSp>
        <p:nvGrpSpPr>
          <p:cNvPr id="24" name="Group 23">
            <a:extLst>
              <a:ext uri="{FF2B5EF4-FFF2-40B4-BE49-F238E27FC236}">
                <a16:creationId xmlns:a16="http://schemas.microsoft.com/office/drawing/2014/main" id="{2BB94CAE-92C5-1F3A-7A08-7EEA3F4380D8}"/>
              </a:ext>
            </a:extLst>
          </p:cNvPr>
          <p:cNvGrpSpPr/>
          <p:nvPr/>
        </p:nvGrpSpPr>
        <p:grpSpPr>
          <a:xfrm>
            <a:off x="5945510" y="1711960"/>
            <a:ext cx="2770713" cy="714374"/>
            <a:chOff x="1765467" y="26279"/>
            <a:chExt cx="1646761" cy="494028"/>
          </a:xfrm>
          <a:solidFill>
            <a:srgbClr val="818183"/>
          </a:solidFill>
        </p:grpSpPr>
        <p:sp>
          <p:nvSpPr>
            <p:cNvPr id="25" name="Rectangle 24">
              <a:extLst>
                <a:ext uri="{FF2B5EF4-FFF2-40B4-BE49-F238E27FC236}">
                  <a16:creationId xmlns:a16="http://schemas.microsoft.com/office/drawing/2014/main" id="{FEB0715F-3F67-2595-FC84-01B8B19D032C}"/>
                </a:ext>
              </a:extLst>
            </p:cNvPr>
            <p:cNvSpPr/>
            <p:nvPr/>
          </p:nvSpPr>
          <p:spPr>
            <a:xfrm>
              <a:off x="1765467" y="26279"/>
              <a:ext cx="1646761" cy="494028"/>
            </a:xfrm>
            <a:prstGeom prst="rect">
              <a:avLst/>
            </a:prstGeom>
            <a:grpFill/>
            <a:ln>
              <a:noFill/>
            </a:ln>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7916ED32-1BBC-7A27-AC57-C026EF31762A}"/>
                </a:ext>
              </a:extLst>
            </p:cNvPr>
            <p:cNvSpPr txBox="1"/>
            <p:nvPr/>
          </p:nvSpPr>
          <p:spPr>
            <a:xfrm>
              <a:off x="1765467" y="26279"/>
              <a:ext cx="1646761" cy="49402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2000" kern="1200"/>
                <a:t>Reduce Single-Use Items in Trash</a:t>
              </a:r>
            </a:p>
          </p:txBody>
        </p:sp>
      </p:grpSp>
      <p:pic>
        <p:nvPicPr>
          <p:cNvPr id="28" name="Picture 27">
            <a:extLst>
              <a:ext uri="{FF2B5EF4-FFF2-40B4-BE49-F238E27FC236}">
                <a16:creationId xmlns:a16="http://schemas.microsoft.com/office/drawing/2014/main" id="{4C5C3331-21AC-9F7C-49AB-D273D7B9FA5A}"/>
              </a:ext>
            </a:extLst>
          </p:cNvPr>
          <p:cNvPicPr>
            <a:picLocks noChangeAspect="1"/>
          </p:cNvPicPr>
          <p:nvPr/>
        </p:nvPicPr>
        <p:blipFill>
          <a:blip r:embed="rId4" cstate="print">
            <a:extLst>
              <a:ext uri="{28A0092B-C50C-407E-A947-70E740481C1C}">
                <a14:useLocalDpi xmlns:a14="http://schemas.microsoft.com/office/drawing/2010/main" val="0"/>
              </a:ext>
            </a:extLst>
          </a:blip>
          <a:srcRect l="16297" t="3909" r="5679" b="3580"/>
          <a:stretch>
            <a:fillRect/>
          </a:stretch>
        </p:blipFill>
        <p:spPr>
          <a:xfrm rot="5400000">
            <a:off x="6175237" y="2714016"/>
            <a:ext cx="2319867" cy="2062920"/>
          </a:xfrm>
          <a:prstGeom prst="rect">
            <a:avLst/>
          </a:prstGeom>
        </p:spPr>
      </p:pic>
      <p:pic>
        <p:nvPicPr>
          <p:cNvPr id="30" name="Picture 29">
            <a:extLst>
              <a:ext uri="{FF2B5EF4-FFF2-40B4-BE49-F238E27FC236}">
                <a16:creationId xmlns:a16="http://schemas.microsoft.com/office/drawing/2014/main" id="{2B43F538-C3AE-4D09-1C7D-67B515AB5B15}"/>
              </a:ext>
            </a:extLst>
          </p:cNvPr>
          <p:cNvPicPr>
            <a:picLocks noChangeAspect="1"/>
          </p:cNvPicPr>
          <p:nvPr/>
        </p:nvPicPr>
        <p:blipFill>
          <a:blip r:embed="rId5" cstate="print">
            <a:extLst>
              <a:ext uri="{28A0092B-C50C-407E-A947-70E740481C1C}">
                <a14:useLocalDpi xmlns:a14="http://schemas.microsoft.com/office/drawing/2010/main" val="0"/>
              </a:ext>
            </a:extLst>
          </a:blip>
          <a:srcRect l="2397" t="8889" r="5911" b="8889"/>
          <a:stretch>
            <a:fillRect/>
          </a:stretch>
        </p:blipFill>
        <p:spPr>
          <a:xfrm>
            <a:off x="6650239" y="4997078"/>
            <a:ext cx="1380556" cy="1572166"/>
          </a:xfrm>
          <a:prstGeom prst="rect">
            <a:avLst/>
          </a:prstGeom>
        </p:spPr>
      </p:pic>
      <p:pic>
        <p:nvPicPr>
          <p:cNvPr id="33" name="Picture 32" descr="Heinz Keystone 1.5 Gallon Red and Yellow Plastic Countertop Pump Dispensers  with Heinz Ketchup and Mustard Pouches">
            <a:extLst>
              <a:ext uri="{FF2B5EF4-FFF2-40B4-BE49-F238E27FC236}">
                <a16:creationId xmlns:a16="http://schemas.microsoft.com/office/drawing/2014/main" id="{4A21390B-2FDA-7734-9F6D-4FC528BB100A}"/>
              </a:ext>
            </a:extLst>
          </p:cNvPr>
          <p:cNvPicPr>
            <a:picLocks noChangeAspect="1"/>
          </p:cNvPicPr>
          <p:nvPr/>
        </p:nvPicPr>
        <p:blipFill>
          <a:blip r:embed="rId6"/>
          <a:srcRect l="8849" r="13148" b="12568"/>
          <a:stretch>
            <a:fillRect/>
          </a:stretch>
        </p:blipFill>
        <p:spPr>
          <a:xfrm>
            <a:off x="3216008" y="4126693"/>
            <a:ext cx="1481396" cy="1660485"/>
          </a:xfrm>
          <a:prstGeom prst="rect">
            <a:avLst/>
          </a:prstGeom>
        </p:spPr>
      </p:pic>
      <p:pic>
        <p:nvPicPr>
          <p:cNvPr id="35" name="Picture 34">
            <a:extLst>
              <a:ext uri="{FF2B5EF4-FFF2-40B4-BE49-F238E27FC236}">
                <a16:creationId xmlns:a16="http://schemas.microsoft.com/office/drawing/2014/main" id="{033E1950-5AE7-429A-11A3-DE7F06A22BA2}"/>
              </a:ext>
            </a:extLst>
          </p:cNvPr>
          <p:cNvPicPr>
            <a:picLocks noChangeAspect="1"/>
          </p:cNvPicPr>
          <p:nvPr/>
        </p:nvPicPr>
        <p:blipFill>
          <a:blip r:embed="rId7" cstate="print">
            <a:extLst>
              <a:ext uri="{28A0092B-C50C-407E-A947-70E740481C1C}">
                <a14:useLocalDpi xmlns:a14="http://schemas.microsoft.com/office/drawing/2010/main" val="0"/>
              </a:ext>
            </a:extLst>
          </a:blip>
          <a:srcRect r="6022" b="8727"/>
          <a:stretch>
            <a:fillRect/>
          </a:stretch>
        </p:blipFill>
        <p:spPr>
          <a:xfrm rot="5400000">
            <a:off x="4508046" y="4352184"/>
            <a:ext cx="1660486" cy="1209505"/>
          </a:xfrm>
          <a:prstGeom prst="rect">
            <a:avLst/>
          </a:prstGeom>
        </p:spPr>
      </p:pic>
      <p:pic>
        <p:nvPicPr>
          <p:cNvPr id="37" name="Picture 36">
            <a:extLst>
              <a:ext uri="{FF2B5EF4-FFF2-40B4-BE49-F238E27FC236}">
                <a16:creationId xmlns:a16="http://schemas.microsoft.com/office/drawing/2014/main" id="{5C25883D-7F1C-37A4-EE80-313A0B0E75BF}"/>
              </a:ext>
            </a:extLst>
          </p:cNvPr>
          <p:cNvPicPr>
            <a:picLocks noChangeAspect="1"/>
          </p:cNvPicPr>
          <p:nvPr/>
        </p:nvPicPr>
        <p:blipFill>
          <a:blip r:embed="rId8" cstate="print">
            <a:extLst>
              <a:ext uri="{28A0092B-C50C-407E-A947-70E740481C1C}">
                <a14:useLocalDpi xmlns:a14="http://schemas.microsoft.com/office/drawing/2010/main" val="0"/>
              </a:ext>
            </a:extLst>
          </a:blip>
          <a:srcRect l="8889" t="11326" r="28471" b="7039"/>
          <a:stretch>
            <a:fillRect/>
          </a:stretch>
        </p:blipFill>
        <p:spPr>
          <a:xfrm rot="5400000">
            <a:off x="3191336" y="2601871"/>
            <a:ext cx="1515566" cy="1481395"/>
          </a:xfrm>
          <a:prstGeom prst="rect">
            <a:avLst/>
          </a:prstGeom>
        </p:spPr>
      </p:pic>
      <p:pic>
        <p:nvPicPr>
          <p:cNvPr id="41" name="Picture 40">
            <a:extLst>
              <a:ext uri="{FF2B5EF4-FFF2-40B4-BE49-F238E27FC236}">
                <a16:creationId xmlns:a16="http://schemas.microsoft.com/office/drawing/2014/main" id="{E5E66CA6-D74F-3A64-068A-20CCAECD2BE6}"/>
              </a:ext>
            </a:extLst>
          </p:cNvPr>
          <p:cNvPicPr>
            <a:picLocks noChangeAspect="1"/>
          </p:cNvPicPr>
          <p:nvPr/>
        </p:nvPicPr>
        <p:blipFill>
          <a:blip r:embed="rId9" cstate="print">
            <a:extLst>
              <a:ext uri="{28A0092B-C50C-407E-A947-70E740481C1C}">
                <a14:useLocalDpi xmlns:a14="http://schemas.microsoft.com/office/drawing/2010/main" val="0"/>
              </a:ext>
            </a:extLst>
          </a:blip>
          <a:srcRect t="22449" r="36589" b="10077"/>
          <a:stretch>
            <a:fillRect/>
          </a:stretch>
        </p:blipFill>
        <p:spPr>
          <a:xfrm rot="5400000">
            <a:off x="4573643" y="2737816"/>
            <a:ext cx="1515567" cy="1209505"/>
          </a:xfrm>
          <a:prstGeom prst="rect">
            <a:avLst/>
          </a:prstGeom>
        </p:spPr>
      </p:pic>
    </p:spTree>
    <p:extLst>
      <p:ext uri="{BB962C8B-B14F-4D97-AF65-F5344CB8AC3E}">
        <p14:creationId xmlns:p14="http://schemas.microsoft.com/office/powerpoint/2010/main" val="56625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4031FD8-02ED-C514-AE17-4AE98EFB10B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98EBC59F-3F47-14F8-0AAE-3FBAADBC6CEE}"/>
              </a:ext>
            </a:extLst>
          </p:cNvPr>
          <p:cNvSpPr/>
          <p:nvPr/>
        </p:nvSpPr>
        <p:spPr>
          <a:xfrm>
            <a:off x="553043" y="2426332"/>
            <a:ext cx="8279919" cy="4140904"/>
          </a:xfrm>
          <a:prstGeom prst="rect">
            <a:avLst/>
          </a:prstGeom>
        </p:spPr>
        <p:style>
          <a:lnRef idx="2">
            <a:schemeClr val="accent5">
              <a:tint val="40000"/>
              <a:alpha val="90000"/>
              <a:hueOff val="8184719"/>
              <a:satOff val="-38879"/>
              <a:lumOff val="-2134"/>
              <a:alphaOff val="0"/>
            </a:schemeClr>
          </a:lnRef>
          <a:fillRef idx="1">
            <a:schemeClr val="accent5">
              <a:tint val="40000"/>
              <a:alpha val="90000"/>
              <a:hueOff val="8184719"/>
              <a:satOff val="-38879"/>
              <a:lumOff val="-2134"/>
              <a:alphaOff val="0"/>
            </a:schemeClr>
          </a:fillRef>
          <a:effectRef idx="0">
            <a:schemeClr val="accent5">
              <a:tint val="40000"/>
              <a:alpha val="90000"/>
              <a:hueOff val="8184719"/>
              <a:satOff val="-38879"/>
              <a:lumOff val="-2134"/>
              <a:alphaOff val="0"/>
            </a:schemeClr>
          </a:effectRef>
          <a:fontRef idx="minor">
            <a:schemeClr val="dk1">
              <a:hueOff val="0"/>
              <a:satOff val="0"/>
              <a:lumOff val="0"/>
              <a:alphaOff val="0"/>
            </a:schemeClr>
          </a:fontRef>
        </p:style>
        <p:txBody>
          <a:bodyPr/>
          <a:lstStyle/>
          <a:p>
            <a:endParaRPr lang="en-US"/>
          </a:p>
        </p:txBody>
      </p:sp>
      <p:sp>
        <p:nvSpPr>
          <p:cNvPr id="18" name="Rectangle 17">
            <a:extLst>
              <a:ext uri="{FF2B5EF4-FFF2-40B4-BE49-F238E27FC236}">
                <a16:creationId xmlns:a16="http://schemas.microsoft.com/office/drawing/2014/main" id="{32A5AFE9-E5AE-4848-04F0-3361A4F9C2F4}"/>
              </a:ext>
            </a:extLst>
          </p:cNvPr>
          <p:cNvSpPr/>
          <p:nvPr/>
        </p:nvSpPr>
        <p:spPr>
          <a:xfrm>
            <a:off x="1948148" y="2586642"/>
            <a:ext cx="5656624" cy="3651698"/>
          </a:xfrm>
          <a:prstGeom prst="rect">
            <a:avLst/>
          </a:prstGeom>
          <a:solidFill>
            <a:srgbClr val="71909A"/>
          </a:solidFill>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8D6516AD-E835-AD85-2129-E89027C02E4F}"/>
              </a:ext>
            </a:extLst>
          </p:cNvPr>
          <p:cNvSpPr>
            <a:spLocks noGrp="1"/>
          </p:cNvSpPr>
          <p:nvPr>
            <p:ph type="title"/>
          </p:nvPr>
        </p:nvSpPr>
        <p:spPr>
          <a:xfrm>
            <a:off x="857250" y="609600"/>
            <a:ext cx="7406640" cy="1356360"/>
          </a:xfrm>
        </p:spPr>
        <p:txBody>
          <a:bodyPr>
            <a:normAutofit/>
          </a:bodyPr>
          <a:lstStyle/>
          <a:p>
            <a:r>
              <a:rPr lang="en-US"/>
              <a:t>What this looks like in real life</a:t>
            </a:r>
          </a:p>
        </p:txBody>
      </p:sp>
      <p:pic>
        <p:nvPicPr>
          <p:cNvPr id="9" name="Picture 8">
            <a:extLst>
              <a:ext uri="{FF2B5EF4-FFF2-40B4-BE49-F238E27FC236}">
                <a16:creationId xmlns:a16="http://schemas.microsoft.com/office/drawing/2014/main" id="{DBD97DEC-EB3A-0EA6-6A0A-91F18C5EE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231" y="3579728"/>
            <a:ext cx="3390339" cy="2542754"/>
          </a:xfrm>
          <a:prstGeom prst="rect">
            <a:avLst/>
          </a:prstGeom>
        </p:spPr>
      </p:pic>
      <p:sp>
        <p:nvSpPr>
          <p:cNvPr id="20" name="Rectangle 19">
            <a:extLst>
              <a:ext uri="{FF2B5EF4-FFF2-40B4-BE49-F238E27FC236}">
                <a16:creationId xmlns:a16="http://schemas.microsoft.com/office/drawing/2014/main" id="{B439F4B1-B4F3-3B4D-18B5-01B934EDEFD2}"/>
              </a:ext>
            </a:extLst>
          </p:cNvPr>
          <p:cNvSpPr/>
          <p:nvPr/>
        </p:nvSpPr>
        <p:spPr>
          <a:xfrm>
            <a:off x="2023302" y="2750739"/>
            <a:ext cx="5476268" cy="73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ood Rescue NYC | Rescuing Leftover Cuisine">
            <a:extLst>
              <a:ext uri="{FF2B5EF4-FFF2-40B4-BE49-F238E27FC236}">
                <a16:creationId xmlns:a16="http://schemas.microsoft.com/office/drawing/2014/main" id="{EAC6BC3B-A11D-CDAC-F33F-AD1985E7DD6B}"/>
              </a:ext>
            </a:extLst>
          </p:cNvPr>
          <p:cNvPicPr>
            <a:picLocks noChangeAspect="1"/>
          </p:cNvPicPr>
          <p:nvPr/>
        </p:nvPicPr>
        <p:blipFill>
          <a:blip r:embed="rId4"/>
          <a:stretch>
            <a:fillRect/>
          </a:stretch>
        </p:blipFill>
        <p:spPr>
          <a:xfrm>
            <a:off x="2666302" y="2785521"/>
            <a:ext cx="1826848" cy="680535"/>
          </a:xfrm>
          <a:prstGeom prst="rect">
            <a:avLst/>
          </a:prstGeom>
        </p:spPr>
      </p:pic>
      <p:sp>
        <p:nvSpPr>
          <p:cNvPr id="12" name="TextBox 11">
            <a:extLst>
              <a:ext uri="{FF2B5EF4-FFF2-40B4-BE49-F238E27FC236}">
                <a16:creationId xmlns:a16="http://schemas.microsoft.com/office/drawing/2014/main" id="{68933894-754B-19AA-AB42-D3E16938EAFE}"/>
              </a:ext>
            </a:extLst>
          </p:cNvPr>
          <p:cNvSpPr txBox="1"/>
          <p:nvPr/>
        </p:nvSpPr>
        <p:spPr>
          <a:xfrm>
            <a:off x="4899739" y="2817540"/>
            <a:ext cx="2705033" cy="646331"/>
          </a:xfrm>
          <a:prstGeom prst="rect">
            <a:avLst/>
          </a:prstGeom>
          <a:noFill/>
        </p:spPr>
        <p:txBody>
          <a:bodyPr wrap="square">
            <a:spAutoFit/>
          </a:bodyPr>
          <a:lstStyle/>
          <a:p>
            <a:r>
              <a:rPr lang="en-US" dirty="0">
                <a:solidFill>
                  <a:schemeClr val="accent1"/>
                </a:solidFill>
              </a:rPr>
              <a:t>1,396 </a:t>
            </a:r>
            <a:r>
              <a:rPr lang="en-US" dirty="0" err="1">
                <a:solidFill>
                  <a:schemeClr val="accent1"/>
                </a:solidFill>
              </a:rPr>
              <a:t>lbs</a:t>
            </a:r>
            <a:r>
              <a:rPr lang="en-US" dirty="0">
                <a:solidFill>
                  <a:schemeClr val="accent1"/>
                </a:solidFill>
              </a:rPr>
              <a:t> of food collected</a:t>
            </a:r>
            <a:br>
              <a:rPr lang="en-US" dirty="0">
                <a:solidFill>
                  <a:schemeClr val="accent1"/>
                </a:solidFill>
              </a:rPr>
            </a:br>
            <a:r>
              <a:rPr lang="en-US" dirty="0">
                <a:solidFill>
                  <a:schemeClr val="accent1"/>
                </a:solidFill>
              </a:rPr>
              <a:t>= 1,163 meals served</a:t>
            </a:r>
            <a:endParaRPr lang="en-US" dirty="0"/>
          </a:p>
        </p:txBody>
      </p:sp>
      <p:pic>
        <p:nvPicPr>
          <p:cNvPr id="15" name="Picture 14">
            <a:extLst>
              <a:ext uri="{FF2B5EF4-FFF2-40B4-BE49-F238E27FC236}">
                <a16:creationId xmlns:a16="http://schemas.microsoft.com/office/drawing/2014/main" id="{CC06895B-7C18-81B6-89F8-433E34B377E6}"/>
              </a:ext>
            </a:extLst>
          </p:cNvPr>
          <p:cNvPicPr>
            <a:picLocks noChangeAspect="1"/>
          </p:cNvPicPr>
          <p:nvPr/>
        </p:nvPicPr>
        <p:blipFill>
          <a:blip r:embed="rId5" cstate="print">
            <a:extLst>
              <a:ext uri="{28A0092B-C50C-407E-A947-70E740481C1C}">
                <a14:useLocalDpi xmlns:a14="http://schemas.microsoft.com/office/drawing/2010/main" val="0"/>
              </a:ext>
            </a:extLst>
          </a:blip>
          <a:srcRect t="12573" r="12983"/>
          <a:stretch>
            <a:fillRect/>
          </a:stretch>
        </p:blipFill>
        <p:spPr>
          <a:xfrm rot="5400000">
            <a:off x="1774633" y="3915354"/>
            <a:ext cx="2542755" cy="1916038"/>
          </a:xfrm>
          <a:prstGeom prst="rect">
            <a:avLst/>
          </a:prstGeom>
        </p:spPr>
      </p:pic>
      <p:grpSp>
        <p:nvGrpSpPr>
          <p:cNvPr id="24" name="Group 23">
            <a:extLst>
              <a:ext uri="{FF2B5EF4-FFF2-40B4-BE49-F238E27FC236}">
                <a16:creationId xmlns:a16="http://schemas.microsoft.com/office/drawing/2014/main" id="{D2820040-C3BE-4D21-5231-96DAAFA997FC}"/>
              </a:ext>
            </a:extLst>
          </p:cNvPr>
          <p:cNvGrpSpPr/>
          <p:nvPr/>
        </p:nvGrpSpPr>
        <p:grpSpPr>
          <a:xfrm>
            <a:off x="553043" y="1524001"/>
            <a:ext cx="8279919" cy="902333"/>
            <a:chOff x="1765467" y="-103705"/>
            <a:chExt cx="1646761" cy="624012"/>
          </a:xfrm>
          <a:solidFill>
            <a:srgbClr val="71909A"/>
          </a:solidFill>
        </p:grpSpPr>
        <p:sp>
          <p:nvSpPr>
            <p:cNvPr id="25" name="Rectangle 24">
              <a:extLst>
                <a:ext uri="{FF2B5EF4-FFF2-40B4-BE49-F238E27FC236}">
                  <a16:creationId xmlns:a16="http://schemas.microsoft.com/office/drawing/2014/main" id="{212F8198-E36F-A948-6750-8CCC522C1C89}"/>
                </a:ext>
              </a:extLst>
            </p:cNvPr>
            <p:cNvSpPr/>
            <p:nvPr/>
          </p:nvSpPr>
          <p:spPr>
            <a:xfrm>
              <a:off x="1765467" y="26279"/>
              <a:ext cx="1646761" cy="494028"/>
            </a:xfrm>
            <a:prstGeom prst="rect">
              <a:avLst/>
            </a:prstGeom>
            <a:grpFill/>
            <a:ln>
              <a:noFill/>
            </a:ln>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83EBEC6B-F7DA-C594-4BE9-8B32B502D128}"/>
                </a:ext>
              </a:extLst>
            </p:cNvPr>
            <p:cNvSpPr txBox="1"/>
            <p:nvPr/>
          </p:nvSpPr>
          <p:spPr>
            <a:xfrm>
              <a:off x="1765467" y="-103705"/>
              <a:ext cx="1646761" cy="62401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0131" tIns="130131" rIns="130131" bIns="130131" numCol="1" spcCol="1270" anchor="ctr" anchorCtr="0">
              <a:noAutofit/>
            </a:bodyPr>
            <a:lstStyle/>
            <a:p>
              <a:pPr lvl="0" defTabSz="533400">
                <a:lnSpc>
                  <a:spcPct val="90000"/>
                </a:lnSpc>
                <a:spcBef>
                  <a:spcPct val="0"/>
                </a:spcBef>
                <a:spcAft>
                  <a:spcPct val="35000"/>
                </a:spcAft>
              </a:pPr>
              <a:r>
                <a:rPr lang="en-US" sz="2000" dirty="0"/>
                <a:t>Partnership with Rescuing Leftover Cuisine—pre and post consumer food is collected daily at schools, then transported by food service staff to the middle school where it is stored in preparation for weekly pick up</a:t>
              </a:r>
            </a:p>
          </p:txBody>
        </p:sp>
      </p:grpSp>
    </p:spTree>
    <p:extLst>
      <p:ext uri="{BB962C8B-B14F-4D97-AF65-F5344CB8AC3E}">
        <p14:creationId xmlns:p14="http://schemas.microsoft.com/office/powerpoint/2010/main" val="227130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7672496-453A-A3A8-B93B-048CE398C5D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68D4851-83E6-8462-8DE6-14984F5AC6D3}"/>
              </a:ext>
            </a:extLst>
          </p:cNvPr>
          <p:cNvSpPr>
            <a:spLocks noGrp="1"/>
          </p:cNvSpPr>
          <p:nvPr>
            <p:ph type="title"/>
          </p:nvPr>
        </p:nvSpPr>
        <p:spPr>
          <a:xfrm>
            <a:off x="857250" y="609600"/>
            <a:ext cx="7406640" cy="1356360"/>
          </a:xfrm>
        </p:spPr>
        <p:txBody>
          <a:bodyPr>
            <a:normAutofit/>
          </a:bodyPr>
          <a:lstStyle/>
          <a:p>
            <a:r>
              <a:rPr lang="en-US"/>
              <a:t>What this looks like in real life</a:t>
            </a:r>
          </a:p>
        </p:txBody>
      </p:sp>
      <p:pic>
        <p:nvPicPr>
          <p:cNvPr id="3" name="Picture 2">
            <a:extLst>
              <a:ext uri="{FF2B5EF4-FFF2-40B4-BE49-F238E27FC236}">
                <a16:creationId xmlns:a16="http://schemas.microsoft.com/office/drawing/2014/main" id="{3FB10442-11DD-E4B6-52B3-4BC99E87C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755" y="1715702"/>
            <a:ext cx="6266046" cy="4699535"/>
          </a:xfrm>
          <a:prstGeom prst="rect">
            <a:avLst/>
          </a:prstGeom>
        </p:spPr>
      </p:pic>
    </p:spTree>
    <p:extLst>
      <p:ext uri="{BB962C8B-B14F-4D97-AF65-F5344CB8AC3E}">
        <p14:creationId xmlns:p14="http://schemas.microsoft.com/office/powerpoint/2010/main" val="222263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a:extLst>
            <a:ext uri="{FF2B5EF4-FFF2-40B4-BE49-F238E27FC236}">
              <a16:creationId xmlns:a16="http://schemas.microsoft.com/office/drawing/2014/main" id="{81101F01-4DF5-D518-35C4-6FEB5CB48B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4FC667A-C73A-7FC2-620C-BF5BC5034AC0}"/>
              </a:ext>
            </a:extLst>
          </p:cNvPr>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t>Next steps and goals for Wellesley</a:t>
            </a:r>
          </a:p>
        </p:txBody>
      </p:sp>
      <p:graphicFrame>
        <p:nvGraphicFramePr>
          <p:cNvPr id="10" name="TextBox 2">
            <a:extLst>
              <a:ext uri="{FF2B5EF4-FFF2-40B4-BE49-F238E27FC236}">
                <a16:creationId xmlns:a16="http://schemas.microsoft.com/office/drawing/2014/main" id="{89E64E19-8AF9-A1A6-8D13-D42C2B8C7136}"/>
              </a:ext>
            </a:extLst>
          </p:cNvPr>
          <p:cNvGraphicFramePr/>
          <p:nvPr>
            <p:extLst>
              <p:ext uri="{D42A27DB-BD31-4B8C-83A1-F6EECF244321}">
                <p14:modId xmlns:p14="http://schemas.microsoft.com/office/powerpoint/2010/main" val="2367398294"/>
              </p:ext>
            </p:extLst>
          </p:nvPr>
        </p:nvGraphicFramePr>
        <p:xfrm>
          <a:off x="857250" y="2004814"/>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52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01B228C-2693-4C51-7511-8EB7E57D634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06F7E3-7455-23FA-7FFE-EE574B38C7E2}"/>
              </a:ext>
            </a:extLst>
          </p:cNvPr>
          <p:cNvSpPr>
            <a:spLocks noGrp="1"/>
          </p:cNvSpPr>
          <p:nvPr>
            <p:ph type="title"/>
          </p:nvPr>
        </p:nvSpPr>
        <p:spPr>
          <a:xfrm>
            <a:off x="868680" y="512324"/>
            <a:ext cx="7406640" cy="1356360"/>
          </a:xfrm>
        </p:spPr>
        <p:txBody>
          <a:bodyPr vert="horz" lIns="91440" tIns="45720" rIns="91440" bIns="45720" rtlCol="0" anchor="ctr">
            <a:normAutofit/>
          </a:bodyPr>
          <a:lstStyle/>
          <a:p>
            <a:pPr algn="ctr" defTabSz="914400"/>
            <a:r>
              <a:rPr lang="en-US" sz="4400" dirty="0"/>
              <a:t>Summing it Up and </a:t>
            </a:r>
            <a:br>
              <a:rPr lang="en-US" sz="4400" dirty="0"/>
            </a:br>
            <a:r>
              <a:rPr lang="en-US" sz="4400" dirty="0"/>
              <a:t>Lessons for Others</a:t>
            </a:r>
          </a:p>
        </p:txBody>
      </p:sp>
      <p:graphicFrame>
        <p:nvGraphicFramePr>
          <p:cNvPr id="8" name="TextBox 1">
            <a:extLst>
              <a:ext uri="{FF2B5EF4-FFF2-40B4-BE49-F238E27FC236}">
                <a16:creationId xmlns:a16="http://schemas.microsoft.com/office/drawing/2014/main" id="{71CAAD5C-DB14-A3D3-4917-5BA45516F474}"/>
              </a:ext>
            </a:extLst>
          </p:cNvPr>
          <p:cNvGraphicFramePr/>
          <p:nvPr>
            <p:extLst>
              <p:ext uri="{D42A27DB-BD31-4B8C-83A1-F6EECF244321}">
                <p14:modId xmlns:p14="http://schemas.microsoft.com/office/powerpoint/2010/main" val="224428647"/>
              </p:ext>
            </p:extLst>
          </p:nvPr>
        </p:nvGraphicFramePr>
        <p:xfrm>
          <a:off x="587276" y="1676400"/>
          <a:ext cx="7969448" cy="42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30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620000" y="6236533"/>
            <a:ext cx="1279663" cy="365125"/>
          </a:xfrm>
        </p:spPr>
        <p:txBody>
          <a:bodyPr/>
          <a:lstStyle/>
          <a:p>
            <a:fld id="{EA4BF3D9-117B-4CD9-AC7A-9ABE4EB69A2D}" type="slidenum">
              <a:rPr lang="en-US" smtClean="0"/>
              <a:pPr/>
              <a:t>2</a:t>
            </a:fld>
            <a:endParaRPr lang="en-US"/>
          </a:p>
        </p:txBody>
      </p:sp>
      <p:sp>
        <p:nvSpPr>
          <p:cNvPr id="6" name="Title 5">
            <a:extLst>
              <a:ext uri="{FF2B5EF4-FFF2-40B4-BE49-F238E27FC236}">
                <a16:creationId xmlns:a16="http://schemas.microsoft.com/office/drawing/2014/main" id="{D75F9CF4-5C3D-9203-D9CF-3F4045D0B030}"/>
              </a:ext>
            </a:extLst>
          </p:cNvPr>
          <p:cNvSpPr>
            <a:spLocks noGrp="1"/>
          </p:cNvSpPr>
          <p:nvPr>
            <p:ph type="title"/>
          </p:nvPr>
        </p:nvSpPr>
        <p:spPr>
          <a:xfrm>
            <a:off x="533400" y="395988"/>
            <a:ext cx="7406640" cy="1356360"/>
          </a:xfrm>
        </p:spPr>
        <p:txBody>
          <a:bodyPr/>
          <a:lstStyle/>
          <a:p>
            <a:r>
              <a:rPr lang="en-US"/>
              <a:t>Town Climate Action Plan</a:t>
            </a:r>
          </a:p>
        </p:txBody>
      </p:sp>
      <p:pic>
        <p:nvPicPr>
          <p:cNvPr id="35" name="Picture 34">
            <a:extLst>
              <a:ext uri="{FF2B5EF4-FFF2-40B4-BE49-F238E27FC236}">
                <a16:creationId xmlns:a16="http://schemas.microsoft.com/office/drawing/2014/main" id="{DC3A4C96-5DB9-898A-DF5D-CFEEF476BCAD}"/>
              </a:ext>
            </a:extLst>
          </p:cNvPr>
          <p:cNvPicPr>
            <a:picLocks noChangeAspect="1"/>
          </p:cNvPicPr>
          <p:nvPr/>
        </p:nvPicPr>
        <p:blipFill>
          <a:blip r:embed="rId4"/>
          <a:stretch>
            <a:fillRect/>
          </a:stretch>
        </p:blipFill>
        <p:spPr>
          <a:xfrm>
            <a:off x="609600" y="1544180"/>
            <a:ext cx="7772400" cy="665620"/>
          </a:xfrm>
          <a:prstGeom prst="rect">
            <a:avLst/>
          </a:prstGeom>
        </p:spPr>
      </p:pic>
      <p:pic>
        <p:nvPicPr>
          <p:cNvPr id="36" name="Picture 35">
            <a:extLst>
              <a:ext uri="{FF2B5EF4-FFF2-40B4-BE49-F238E27FC236}">
                <a16:creationId xmlns:a16="http://schemas.microsoft.com/office/drawing/2014/main" id="{885F2A78-B589-A758-46AB-6DD608BCC104}"/>
              </a:ext>
            </a:extLst>
          </p:cNvPr>
          <p:cNvPicPr>
            <a:picLocks noChangeAspect="1"/>
          </p:cNvPicPr>
          <p:nvPr/>
        </p:nvPicPr>
        <p:blipFill>
          <a:blip r:embed="rId5"/>
          <a:stretch>
            <a:fillRect/>
          </a:stretch>
        </p:blipFill>
        <p:spPr>
          <a:xfrm>
            <a:off x="260103" y="2887776"/>
            <a:ext cx="4953000" cy="2899317"/>
          </a:xfrm>
          <a:prstGeom prst="rect">
            <a:avLst/>
          </a:prstGeom>
        </p:spPr>
      </p:pic>
      <p:pic>
        <p:nvPicPr>
          <p:cNvPr id="58" name="Picture 57">
            <a:extLst>
              <a:ext uri="{FF2B5EF4-FFF2-40B4-BE49-F238E27FC236}">
                <a16:creationId xmlns:a16="http://schemas.microsoft.com/office/drawing/2014/main" id="{C2D5318C-4193-6A7E-D864-7296B0894847}"/>
              </a:ext>
            </a:extLst>
          </p:cNvPr>
          <p:cNvPicPr>
            <a:picLocks noChangeAspect="1"/>
          </p:cNvPicPr>
          <p:nvPr/>
        </p:nvPicPr>
        <p:blipFill>
          <a:blip r:embed="rId6"/>
          <a:stretch>
            <a:fillRect/>
          </a:stretch>
        </p:blipFill>
        <p:spPr>
          <a:xfrm>
            <a:off x="5074417" y="2136026"/>
            <a:ext cx="3751070" cy="4407670"/>
          </a:xfrm>
          <a:prstGeom prst="rect">
            <a:avLst/>
          </a:prstGeom>
        </p:spPr>
      </p:pic>
      <p:sp>
        <p:nvSpPr>
          <p:cNvPr id="60" name="TextBox 59">
            <a:extLst>
              <a:ext uri="{FF2B5EF4-FFF2-40B4-BE49-F238E27FC236}">
                <a16:creationId xmlns:a16="http://schemas.microsoft.com/office/drawing/2014/main" id="{46F1DC7E-E251-C702-191D-0015BA6D1E62}"/>
              </a:ext>
            </a:extLst>
          </p:cNvPr>
          <p:cNvSpPr txBox="1"/>
          <p:nvPr/>
        </p:nvSpPr>
        <p:spPr>
          <a:xfrm>
            <a:off x="260103" y="6170771"/>
            <a:ext cx="6096000" cy="523220"/>
          </a:xfrm>
          <a:prstGeom prst="rect">
            <a:avLst/>
          </a:prstGeom>
          <a:noFill/>
        </p:spPr>
        <p:txBody>
          <a:bodyPr wrap="square">
            <a:spAutoFit/>
          </a:bodyPr>
          <a:lstStyle/>
          <a:p>
            <a:pPr rtl="0">
              <a:buNone/>
            </a:pPr>
            <a:r>
              <a:rPr lang="en-US" sz="1400" b="0" i="0" u="none" strike="noStrike">
                <a:solidFill>
                  <a:srgbClr val="000000"/>
                </a:solidFill>
                <a:effectLst/>
              </a:rPr>
              <a:t>https://</a:t>
            </a:r>
            <a:r>
              <a:rPr lang="en-US" sz="1400" b="0" i="0" u="none" strike="noStrike" err="1">
                <a:solidFill>
                  <a:srgbClr val="000000"/>
                </a:solidFill>
                <a:effectLst/>
              </a:rPr>
              <a:t>wellesleyma.gov</a:t>
            </a:r>
            <a:r>
              <a:rPr lang="en-US" sz="1400" b="0" i="0" u="none" strike="noStrike">
                <a:solidFill>
                  <a:srgbClr val="000000"/>
                </a:solidFill>
                <a:effectLst/>
              </a:rPr>
              <a:t>/2099/CAP-Waste-Action-Dashboard</a:t>
            </a:r>
            <a:br>
              <a:rPr lang="en-US" sz="1400"/>
            </a:br>
            <a:endParaRPr lang="en-US" sz="1400"/>
          </a:p>
        </p:txBody>
      </p:sp>
    </p:spTree>
    <p:extLst>
      <p:ext uri="{BB962C8B-B14F-4D97-AF65-F5344CB8AC3E}">
        <p14:creationId xmlns:p14="http://schemas.microsoft.com/office/powerpoint/2010/main" val="338044736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CE9E2-2487-F151-61F6-BF2C3446BB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45015D-2F48-23B7-3B27-48FD27B72FBC}"/>
              </a:ext>
            </a:extLst>
          </p:cNvPr>
          <p:cNvSpPr>
            <a:spLocks noGrp="1"/>
          </p:cNvSpPr>
          <p:nvPr>
            <p:ph type="title"/>
          </p:nvPr>
        </p:nvSpPr>
        <p:spPr>
          <a:xfrm>
            <a:off x="533400" y="395988"/>
            <a:ext cx="7406640" cy="1356360"/>
          </a:xfrm>
        </p:spPr>
        <p:txBody>
          <a:bodyPr/>
          <a:lstStyle/>
          <a:p>
            <a:r>
              <a:rPr lang="en-US"/>
              <a:t>Town Climate Action Plan - Waste</a:t>
            </a:r>
          </a:p>
        </p:txBody>
      </p:sp>
      <p:sp>
        <p:nvSpPr>
          <p:cNvPr id="60" name="TextBox 59">
            <a:extLst>
              <a:ext uri="{FF2B5EF4-FFF2-40B4-BE49-F238E27FC236}">
                <a16:creationId xmlns:a16="http://schemas.microsoft.com/office/drawing/2014/main" id="{23EA4ACF-ED28-4C1C-608A-8993E6B6FAF1}"/>
              </a:ext>
            </a:extLst>
          </p:cNvPr>
          <p:cNvSpPr txBox="1"/>
          <p:nvPr/>
        </p:nvSpPr>
        <p:spPr>
          <a:xfrm>
            <a:off x="260103" y="6170771"/>
            <a:ext cx="6096000" cy="523220"/>
          </a:xfrm>
          <a:prstGeom prst="rect">
            <a:avLst/>
          </a:prstGeom>
          <a:noFill/>
        </p:spPr>
        <p:txBody>
          <a:bodyPr wrap="square">
            <a:spAutoFit/>
          </a:bodyPr>
          <a:lstStyle/>
          <a:p>
            <a:pPr rtl="0">
              <a:buNone/>
            </a:pPr>
            <a:r>
              <a:rPr lang="en-US" sz="1400" b="0" i="0" u="none" strike="noStrike">
                <a:solidFill>
                  <a:srgbClr val="000000"/>
                </a:solidFill>
                <a:effectLst/>
                <a:hlinkClick r:id="rId3"/>
              </a:rPr>
              <a:t>https://</a:t>
            </a:r>
            <a:r>
              <a:rPr lang="en-US" sz="1400" b="0" i="0" u="none" strike="noStrike" err="1">
                <a:solidFill>
                  <a:srgbClr val="000000"/>
                </a:solidFill>
                <a:effectLst/>
                <a:hlinkClick r:id="rId3"/>
              </a:rPr>
              <a:t>wellesleyma.gov</a:t>
            </a:r>
            <a:r>
              <a:rPr lang="en-US" sz="1400" b="0" i="0" u="none" strike="noStrike">
                <a:solidFill>
                  <a:srgbClr val="000000"/>
                </a:solidFill>
                <a:effectLst/>
                <a:hlinkClick r:id="rId3"/>
              </a:rPr>
              <a:t>/2099/CAP-Waste-Action-Dashboard</a:t>
            </a:r>
            <a:br>
              <a:rPr lang="en-US" sz="1400"/>
            </a:br>
            <a:endParaRPr lang="en-US" sz="1400"/>
          </a:p>
        </p:txBody>
      </p:sp>
      <p:pic>
        <p:nvPicPr>
          <p:cNvPr id="2" name="Picture 1">
            <a:extLst>
              <a:ext uri="{FF2B5EF4-FFF2-40B4-BE49-F238E27FC236}">
                <a16:creationId xmlns:a16="http://schemas.microsoft.com/office/drawing/2014/main" id="{075670E9-27B2-5A9F-FDF9-AFE9611795AE}"/>
              </a:ext>
            </a:extLst>
          </p:cNvPr>
          <p:cNvPicPr>
            <a:picLocks noChangeAspect="1"/>
          </p:cNvPicPr>
          <p:nvPr/>
        </p:nvPicPr>
        <p:blipFill>
          <a:blip r:embed="rId4"/>
          <a:srcRect t="47261"/>
          <a:stretch>
            <a:fillRect/>
          </a:stretch>
        </p:blipFill>
        <p:spPr>
          <a:xfrm>
            <a:off x="661359" y="2881841"/>
            <a:ext cx="7772400" cy="2916954"/>
          </a:xfrm>
          <a:prstGeom prst="rect">
            <a:avLst/>
          </a:prstGeom>
        </p:spPr>
      </p:pic>
      <p:sp>
        <p:nvSpPr>
          <p:cNvPr id="3" name="TextBox 2">
            <a:extLst>
              <a:ext uri="{FF2B5EF4-FFF2-40B4-BE49-F238E27FC236}">
                <a16:creationId xmlns:a16="http://schemas.microsoft.com/office/drawing/2014/main" id="{D2E21E11-E908-6616-F4CC-7D31A5C9C78F}"/>
              </a:ext>
            </a:extLst>
          </p:cNvPr>
          <p:cNvSpPr txBox="1"/>
          <p:nvPr/>
        </p:nvSpPr>
        <p:spPr>
          <a:xfrm>
            <a:off x="609600" y="1710091"/>
            <a:ext cx="8004102" cy="929594"/>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80000"/>
            </a:pPr>
            <a:r>
              <a:rPr lang="en-US">
                <a:solidFill>
                  <a:schemeClr val="accent1"/>
                </a:solidFill>
              </a:rPr>
              <a:t>Goal 1 Wellesley implements programs that move the community to zero waste.</a:t>
            </a:r>
          </a:p>
          <a:p>
            <a:pPr defTabSz="914400">
              <a:lnSpc>
                <a:spcPct val="90000"/>
              </a:lnSpc>
              <a:spcAft>
                <a:spcPts val="600"/>
              </a:spcAft>
              <a:buClr>
                <a:schemeClr val="accent1"/>
              </a:buClr>
              <a:buSzPct val="80000"/>
            </a:pPr>
            <a:r>
              <a:rPr lang="en-US">
                <a:solidFill>
                  <a:srgbClr val="4069BB"/>
                </a:solidFill>
              </a:rPr>
              <a:t>Strategy 1: The municipality leads by example on waste minimization, recycling, and food waste diversion</a:t>
            </a:r>
          </a:p>
        </p:txBody>
      </p:sp>
      <p:cxnSp>
        <p:nvCxnSpPr>
          <p:cNvPr id="4" name="Straight Connector 3">
            <a:extLst>
              <a:ext uri="{FF2B5EF4-FFF2-40B4-BE49-F238E27FC236}">
                <a16:creationId xmlns:a16="http://schemas.microsoft.com/office/drawing/2014/main" id="{B82A53DD-F6C1-E35F-4E1C-889A32CCDCFB}"/>
              </a:ext>
            </a:extLst>
          </p:cNvPr>
          <p:cNvCxnSpPr>
            <a:cxnSpLocks/>
          </p:cNvCxnSpPr>
          <p:nvPr/>
        </p:nvCxnSpPr>
        <p:spPr>
          <a:xfrm>
            <a:off x="5946721" y="4297784"/>
            <a:ext cx="219844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BBA27E-EEEA-ACCA-5636-6ABC44DDC2F3}"/>
              </a:ext>
            </a:extLst>
          </p:cNvPr>
          <p:cNvCxnSpPr>
            <a:cxnSpLocks/>
          </p:cNvCxnSpPr>
          <p:nvPr/>
        </p:nvCxnSpPr>
        <p:spPr>
          <a:xfrm>
            <a:off x="807276" y="4547461"/>
            <a:ext cx="694878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70DEF0-A44A-96D3-6E72-70820F85E74B}"/>
              </a:ext>
            </a:extLst>
          </p:cNvPr>
          <p:cNvCxnSpPr>
            <a:cxnSpLocks/>
          </p:cNvCxnSpPr>
          <p:nvPr/>
        </p:nvCxnSpPr>
        <p:spPr>
          <a:xfrm>
            <a:off x="807276" y="4800378"/>
            <a:ext cx="381648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Graphic 9" descr="Checkmark with solid fill">
            <a:extLst>
              <a:ext uri="{FF2B5EF4-FFF2-40B4-BE49-F238E27FC236}">
                <a16:creationId xmlns:a16="http://schemas.microsoft.com/office/drawing/2014/main" id="{11398E37-C20F-E04A-E611-BFFAA38959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47221" y="5220783"/>
            <a:ext cx="538332" cy="538332"/>
          </a:xfrm>
          <a:prstGeom prst="rect">
            <a:avLst/>
          </a:prstGeom>
        </p:spPr>
      </p:pic>
    </p:spTree>
    <p:extLst>
      <p:ext uri="{BB962C8B-B14F-4D97-AF65-F5344CB8AC3E}">
        <p14:creationId xmlns:p14="http://schemas.microsoft.com/office/powerpoint/2010/main" val="289376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AC31-F774-2421-C5C2-E776F1C842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160CCA4-B308-DE70-FC75-2BC8ED38D8DA}"/>
              </a:ext>
            </a:extLst>
          </p:cNvPr>
          <p:cNvSpPr>
            <a:spLocks noGrp="1"/>
          </p:cNvSpPr>
          <p:nvPr>
            <p:ph type="title"/>
          </p:nvPr>
        </p:nvSpPr>
        <p:spPr>
          <a:xfrm>
            <a:off x="533400" y="395988"/>
            <a:ext cx="7406640" cy="1356360"/>
          </a:xfrm>
        </p:spPr>
        <p:txBody>
          <a:bodyPr/>
          <a:lstStyle/>
          <a:p>
            <a:r>
              <a:rPr lang="en-US"/>
              <a:t>Town Climate Action Plan - Waste</a:t>
            </a:r>
          </a:p>
        </p:txBody>
      </p:sp>
      <p:sp>
        <p:nvSpPr>
          <p:cNvPr id="60" name="TextBox 59">
            <a:extLst>
              <a:ext uri="{FF2B5EF4-FFF2-40B4-BE49-F238E27FC236}">
                <a16:creationId xmlns:a16="http://schemas.microsoft.com/office/drawing/2014/main" id="{1FA42D46-2156-1096-2708-63BA260C41C9}"/>
              </a:ext>
            </a:extLst>
          </p:cNvPr>
          <p:cNvSpPr txBox="1"/>
          <p:nvPr/>
        </p:nvSpPr>
        <p:spPr>
          <a:xfrm>
            <a:off x="260103" y="6170771"/>
            <a:ext cx="6096000" cy="523220"/>
          </a:xfrm>
          <a:prstGeom prst="rect">
            <a:avLst/>
          </a:prstGeom>
          <a:noFill/>
        </p:spPr>
        <p:txBody>
          <a:bodyPr wrap="square">
            <a:spAutoFit/>
          </a:bodyPr>
          <a:lstStyle/>
          <a:p>
            <a:pPr rtl="0">
              <a:buNone/>
            </a:pPr>
            <a:r>
              <a:rPr lang="en-US" sz="1400" b="0" i="0" u="none" strike="noStrike">
                <a:solidFill>
                  <a:srgbClr val="000000"/>
                </a:solidFill>
                <a:effectLst/>
                <a:hlinkClick r:id="rId3"/>
              </a:rPr>
              <a:t>https://</a:t>
            </a:r>
            <a:r>
              <a:rPr lang="en-US" sz="1400" b="0" i="0" u="none" strike="noStrike" err="1">
                <a:solidFill>
                  <a:srgbClr val="000000"/>
                </a:solidFill>
                <a:effectLst/>
                <a:hlinkClick r:id="rId3"/>
              </a:rPr>
              <a:t>wellesleyma.gov</a:t>
            </a:r>
            <a:r>
              <a:rPr lang="en-US" sz="1400" b="0" i="0" u="none" strike="noStrike">
                <a:solidFill>
                  <a:srgbClr val="000000"/>
                </a:solidFill>
                <a:effectLst/>
                <a:hlinkClick r:id="rId3"/>
              </a:rPr>
              <a:t>/2099/CAP-Waste-Action-Dashboard</a:t>
            </a:r>
            <a:br>
              <a:rPr lang="en-US" sz="1400"/>
            </a:br>
            <a:endParaRPr lang="en-US" sz="1400"/>
          </a:p>
        </p:txBody>
      </p:sp>
      <p:sp>
        <p:nvSpPr>
          <p:cNvPr id="3" name="TextBox 2">
            <a:extLst>
              <a:ext uri="{FF2B5EF4-FFF2-40B4-BE49-F238E27FC236}">
                <a16:creationId xmlns:a16="http://schemas.microsoft.com/office/drawing/2014/main" id="{6D5184D8-C23A-BD3E-DB6C-086EF77C4181}"/>
              </a:ext>
            </a:extLst>
          </p:cNvPr>
          <p:cNvSpPr txBox="1"/>
          <p:nvPr/>
        </p:nvSpPr>
        <p:spPr>
          <a:xfrm>
            <a:off x="609600" y="1675585"/>
            <a:ext cx="8004102" cy="929594"/>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80000"/>
            </a:pPr>
            <a:r>
              <a:rPr lang="en-US">
                <a:solidFill>
                  <a:schemeClr val="accent1"/>
                </a:solidFill>
              </a:rPr>
              <a:t>Goal 1 Wellesley implements programs that move the community to zero waste.</a:t>
            </a:r>
          </a:p>
          <a:p>
            <a:pPr defTabSz="914400">
              <a:lnSpc>
                <a:spcPct val="90000"/>
              </a:lnSpc>
              <a:spcAft>
                <a:spcPts val="600"/>
              </a:spcAft>
              <a:buClr>
                <a:schemeClr val="accent1"/>
              </a:buClr>
              <a:buSzPct val="80000"/>
            </a:pPr>
            <a:r>
              <a:rPr lang="en-US">
                <a:solidFill>
                  <a:srgbClr val="4069BB"/>
                </a:solidFill>
              </a:rPr>
              <a:t>Strategy 2: Restart and expand food waste diversion and food rescue programs.</a:t>
            </a:r>
          </a:p>
        </p:txBody>
      </p:sp>
      <p:pic>
        <p:nvPicPr>
          <p:cNvPr id="4" name="Picture 3">
            <a:extLst>
              <a:ext uri="{FF2B5EF4-FFF2-40B4-BE49-F238E27FC236}">
                <a16:creationId xmlns:a16="http://schemas.microsoft.com/office/drawing/2014/main" id="{74423E68-7D35-7EB3-4917-213B055C8DCC}"/>
              </a:ext>
            </a:extLst>
          </p:cNvPr>
          <p:cNvPicPr>
            <a:picLocks noChangeAspect="1"/>
          </p:cNvPicPr>
          <p:nvPr/>
        </p:nvPicPr>
        <p:blipFill>
          <a:blip r:embed="rId4"/>
          <a:srcRect t="15227"/>
          <a:stretch>
            <a:fillRect/>
          </a:stretch>
        </p:blipFill>
        <p:spPr>
          <a:xfrm>
            <a:off x="661359" y="2624492"/>
            <a:ext cx="7772400" cy="2942163"/>
          </a:xfrm>
          <a:prstGeom prst="rect">
            <a:avLst/>
          </a:prstGeom>
        </p:spPr>
      </p:pic>
      <p:cxnSp>
        <p:nvCxnSpPr>
          <p:cNvPr id="2" name="Straight Connector 1">
            <a:extLst>
              <a:ext uri="{FF2B5EF4-FFF2-40B4-BE49-F238E27FC236}">
                <a16:creationId xmlns:a16="http://schemas.microsoft.com/office/drawing/2014/main" id="{1D6FF596-CE62-9B72-FA0C-DFBA1408CB2A}"/>
              </a:ext>
            </a:extLst>
          </p:cNvPr>
          <p:cNvCxnSpPr>
            <a:cxnSpLocks/>
          </p:cNvCxnSpPr>
          <p:nvPr/>
        </p:nvCxnSpPr>
        <p:spPr>
          <a:xfrm>
            <a:off x="1225686" y="4342941"/>
            <a:ext cx="655644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009DFC-9EB3-C06F-AE1D-5D35CCC3E979}"/>
              </a:ext>
            </a:extLst>
          </p:cNvPr>
          <p:cNvCxnSpPr>
            <a:cxnSpLocks/>
          </p:cNvCxnSpPr>
          <p:nvPr/>
        </p:nvCxnSpPr>
        <p:spPr>
          <a:xfrm>
            <a:off x="736061" y="4612074"/>
            <a:ext cx="323282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2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4375B68-B331-93C8-5079-7890772148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A265DF7-1AAC-95DB-A213-EC3BA434DEAE}"/>
              </a:ext>
            </a:extLst>
          </p:cNvPr>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t>Food Waste Diversion</a:t>
            </a:r>
          </a:p>
        </p:txBody>
      </p:sp>
      <p:graphicFrame>
        <p:nvGraphicFramePr>
          <p:cNvPr id="8" name="TextBox 2">
            <a:extLst>
              <a:ext uri="{FF2B5EF4-FFF2-40B4-BE49-F238E27FC236}">
                <a16:creationId xmlns:a16="http://schemas.microsoft.com/office/drawing/2014/main" id="{867188C1-3BBF-46DA-A263-4497520561E9}"/>
              </a:ext>
            </a:extLst>
          </p:cNvPr>
          <p:cNvGraphicFramePr/>
          <p:nvPr>
            <p:extLst>
              <p:ext uri="{D42A27DB-BD31-4B8C-83A1-F6EECF244321}">
                <p14:modId xmlns:p14="http://schemas.microsoft.com/office/powerpoint/2010/main" val="258424014"/>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86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685E771-6991-568A-1669-3170AD2067C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D288CE2B-AC85-2A5C-CBC6-56754B9B6740}"/>
              </a:ext>
            </a:extLst>
          </p:cNvPr>
          <p:cNvSpPr>
            <a:spLocks noGrp="1"/>
          </p:cNvSpPr>
          <p:nvPr>
            <p:ph type="title"/>
          </p:nvPr>
        </p:nvSpPr>
        <p:spPr>
          <a:xfrm>
            <a:off x="530298" y="609600"/>
            <a:ext cx="6175302" cy="1356360"/>
          </a:xfrm>
        </p:spPr>
        <p:txBody>
          <a:bodyPr vert="horz" lIns="91440" tIns="45720" rIns="91440" bIns="45720" rtlCol="0" anchor="ctr">
            <a:noAutofit/>
          </a:bodyPr>
          <a:lstStyle/>
          <a:p>
            <a:pPr defTabSz="914400"/>
            <a:r>
              <a:rPr lang="en-US" sz="2800" dirty="0"/>
              <a:t>Key Opportunities: </a:t>
            </a:r>
            <a:br>
              <a:rPr lang="en-US" sz="2800" dirty="0"/>
            </a:br>
            <a:r>
              <a:rPr lang="en-US" sz="2800" dirty="0"/>
              <a:t>Food Service Contracts and Standard Operating Procedures </a:t>
            </a:r>
          </a:p>
        </p:txBody>
      </p:sp>
      <p:pic>
        <p:nvPicPr>
          <p:cNvPr id="7" name="Picture 6">
            <a:extLst>
              <a:ext uri="{FF2B5EF4-FFF2-40B4-BE49-F238E27FC236}">
                <a16:creationId xmlns:a16="http://schemas.microsoft.com/office/drawing/2014/main" id="{D15C803B-1DA6-3694-1FC2-5068031527F4}"/>
              </a:ext>
            </a:extLst>
          </p:cNvPr>
          <p:cNvPicPr>
            <a:picLocks noChangeAspect="1"/>
          </p:cNvPicPr>
          <p:nvPr/>
        </p:nvPicPr>
        <p:blipFill>
          <a:blip r:embed="rId3"/>
          <a:stretch>
            <a:fillRect/>
          </a:stretch>
        </p:blipFill>
        <p:spPr>
          <a:xfrm>
            <a:off x="6043836" y="2057400"/>
            <a:ext cx="2654895"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5" name="TextBox 1">
            <a:extLst>
              <a:ext uri="{FF2B5EF4-FFF2-40B4-BE49-F238E27FC236}">
                <a16:creationId xmlns:a16="http://schemas.microsoft.com/office/drawing/2014/main" id="{EE6DEC91-7D52-8D07-624E-48AECD89D0CD}"/>
              </a:ext>
            </a:extLst>
          </p:cNvPr>
          <p:cNvGraphicFramePr/>
          <p:nvPr>
            <p:extLst>
              <p:ext uri="{D42A27DB-BD31-4B8C-83A1-F6EECF244321}">
                <p14:modId xmlns:p14="http://schemas.microsoft.com/office/powerpoint/2010/main" val="1010807337"/>
              </p:ext>
            </p:extLst>
          </p:nvPr>
        </p:nvGraphicFramePr>
        <p:xfrm>
          <a:off x="530298" y="2057400"/>
          <a:ext cx="5245435"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376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364B2DD-35C0-8BE4-E9BE-FBAA62D66B1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538199A-94D6-C75C-A6A8-7F14ACDEC95A}"/>
              </a:ext>
            </a:extLst>
          </p:cNvPr>
          <p:cNvSpPr>
            <a:spLocks noGrp="1"/>
          </p:cNvSpPr>
          <p:nvPr>
            <p:ph type="title"/>
          </p:nvPr>
        </p:nvSpPr>
        <p:spPr>
          <a:xfrm>
            <a:off x="857250" y="609600"/>
            <a:ext cx="7406640" cy="1356360"/>
          </a:xfrm>
        </p:spPr>
        <p:txBody>
          <a:bodyPr vert="horz" lIns="91440" tIns="45720" rIns="91440" bIns="45720" rtlCol="0">
            <a:normAutofit/>
          </a:bodyPr>
          <a:lstStyle/>
          <a:p>
            <a:pPr defTabSz="914400"/>
            <a:r>
              <a:rPr lang="en-US"/>
              <a:t>Involving Stakeholders</a:t>
            </a:r>
          </a:p>
        </p:txBody>
      </p:sp>
      <p:graphicFrame>
        <p:nvGraphicFramePr>
          <p:cNvPr id="2" name="TextBox 1">
            <a:extLst>
              <a:ext uri="{FF2B5EF4-FFF2-40B4-BE49-F238E27FC236}">
                <a16:creationId xmlns:a16="http://schemas.microsoft.com/office/drawing/2014/main" id="{DBE0B7F8-E551-A2A8-9CA5-EA7CA6903CB5}"/>
              </a:ext>
            </a:extLst>
          </p:cNvPr>
          <p:cNvGraphicFramePr/>
          <p:nvPr>
            <p:extLst>
              <p:ext uri="{D42A27DB-BD31-4B8C-83A1-F6EECF244321}">
                <p14:modId xmlns:p14="http://schemas.microsoft.com/office/powerpoint/2010/main" val="2901495259"/>
              </p:ext>
            </p:extLst>
          </p:nvPr>
        </p:nvGraphicFramePr>
        <p:xfrm>
          <a:off x="530298" y="1828800"/>
          <a:ext cx="7733592" cy="468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13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56DEED6-560D-6B1C-16E2-D49A542C540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7DC4214-0020-2209-AFF8-03EA73269517}"/>
              </a:ext>
            </a:extLst>
          </p:cNvPr>
          <p:cNvSpPr>
            <a:spLocks noGrp="1"/>
          </p:cNvSpPr>
          <p:nvPr>
            <p:ph type="title"/>
          </p:nvPr>
        </p:nvSpPr>
        <p:spPr>
          <a:xfrm>
            <a:off x="857250" y="609600"/>
            <a:ext cx="7406640" cy="1356360"/>
          </a:xfrm>
        </p:spPr>
        <p:txBody>
          <a:bodyPr>
            <a:normAutofit/>
          </a:bodyPr>
          <a:lstStyle/>
          <a:p>
            <a:r>
              <a:rPr lang="en-US"/>
              <a:t>Writing Sustainability into the RFP</a:t>
            </a:r>
          </a:p>
        </p:txBody>
      </p:sp>
      <p:graphicFrame>
        <p:nvGraphicFramePr>
          <p:cNvPr id="8" name="TextBox 2">
            <a:extLst>
              <a:ext uri="{FF2B5EF4-FFF2-40B4-BE49-F238E27FC236}">
                <a16:creationId xmlns:a16="http://schemas.microsoft.com/office/drawing/2014/main" id="{0C3D43D8-05F3-738D-B928-CA6BCF406E6C}"/>
              </a:ext>
            </a:extLst>
          </p:cNvPr>
          <p:cNvGraphicFramePr/>
          <p:nvPr>
            <p:extLst>
              <p:ext uri="{D42A27DB-BD31-4B8C-83A1-F6EECF244321}">
                <p14:modId xmlns:p14="http://schemas.microsoft.com/office/powerpoint/2010/main" val="1954414567"/>
              </p:ext>
            </p:extLst>
          </p:nvPr>
        </p:nvGraphicFramePr>
        <p:xfrm>
          <a:off x="228600" y="1894244"/>
          <a:ext cx="8686800" cy="393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4500F4B-1B54-2C14-E855-2C4A4584A81F}"/>
              </a:ext>
            </a:extLst>
          </p:cNvPr>
          <p:cNvSpPr txBox="1"/>
          <p:nvPr/>
        </p:nvSpPr>
        <p:spPr>
          <a:xfrm>
            <a:off x="228600" y="6214016"/>
            <a:ext cx="8553091" cy="307777"/>
          </a:xfrm>
          <a:prstGeom prst="rect">
            <a:avLst/>
          </a:prstGeom>
          <a:noFill/>
        </p:spPr>
        <p:txBody>
          <a:bodyPr wrap="square">
            <a:spAutoFit/>
          </a:bodyPr>
          <a:lstStyle/>
          <a:p>
            <a:r>
              <a:rPr lang="en-US" sz="1400">
                <a:hlinkClick r:id="rId8"/>
              </a:rPr>
              <a:t>https://</a:t>
            </a:r>
            <a:r>
              <a:rPr lang="en-US" sz="1400" err="1">
                <a:hlinkClick r:id="rId8"/>
              </a:rPr>
              <a:t>wellesleyps.org</a:t>
            </a:r>
            <a:r>
              <a:rPr lang="en-US" sz="1400">
                <a:hlinkClick r:id="rId8"/>
              </a:rPr>
              <a:t>/wp-content/uploads/2025/02/WPS-Food-Service-RFP-</a:t>
            </a:r>
            <a:r>
              <a:rPr lang="en-US" sz="1400" err="1">
                <a:hlinkClick r:id="rId8"/>
              </a:rPr>
              <a:t>Document_Approved</a:t>
            </a:r>
            <a:r>
              <a:rPr lang="en-US" sz="1400">
                <a:hlinkClick r:id="rId8"/>
              </a:rPr>
              <a:t>-by-</a:t>
            </a:r>
            <a:r>
              <a:rPr lang="en-US" sz="1400" err="1">
                <a:hlinkClick r:id="rId8"/>
              </a:rPr>
              <a:t>DESE.pdf</a:t>
            </a:r>
            <a:endParaRPr lang="en-US" sz="1400"/>
          </a:p>
        </p:txBody>
      </p:sp>
      <p:grpSp>
        <p:nvGrpSpPr>
          <p:cNvPr id="2" name="Group 1">
            <a:extLst>
              <a:ext uri="{FF2B5EF4-FFF2-40B4-BE49-F238E27FC236}">
                <a16:creationId xmlns:a16="http://schemas.microsoft.com/office/drawing/2014/main" id="{DDC1C8B0-681A-68B3-9674-40D198D8E286}"/>
              </a:ext>
            </a:extLst>
          </p:cNvPr>
          <p:cNvGrpSpPr/>
          <p:nvPr/>
        </p:nvGrpSpPr>
        <p:grpSpPr>
          <a:xfrm>
            <a:off x="228601" y="5845656"/>
            <a:ext cx="8686799" cy="259434"/>
            <a:chOff x="1765467" y="39419"/>
            <a:chExt cx="1646761" cy="494028"/>
          </a:xfrm>
          <a:solidFill>
            <a:schemeClr val="accent1"/>
          </a:solidFill>
        </p:grpSpPr>
        <p:sp>
          <p:nvSpPr>
            <p:cNvPr id="4" name="Rectangle 3">
              <a:extLst>
                <a:ext uri="{FF2B5EF4-FFF2-40B4-BE49-F238E27FC236}">
                  <a16:creationId xmlns:a16="http://schemas.microsoft.com/office/drawing/2014/main" id="{F1D02E33-ABA6-B75F-D451-AD3ABC4927C6}"/>
                </a:ext>
              </a:extLst>
            </p:cNvPr>
            <p:cNvSpPr/>
            <p:nvPr/>
          </p:nvSpPr>
          <p:spPr>
            <a:xfrm>
              <a:off x="1765467" y="39419"/>
              <a:ext cx="1646761" cy="494028"/>
            </a:xfrm>
            <a:prstGeom prst="rect">
              <a:avLst/>
            </a:prstGeom>
            <a:grpFill/>
          </p:spPr>
          <p:style>
            <a:lnRef idx="2">
              <a:schemeClr val="accent5">
                <a:hueOff val="2718752"/>
                <a:satOff val="-15871"/>
                <a:lumOff val="-1274"/>
                <a:alphaOff val="0"/>
              </a:schemeClr>
            </a:lnRef>
            <a:fillRef idx="1">
              <a:schemeClr val="accent5">
                <a:hueOff val="2718752"/>
                <a:satOff val="-15871"/>
                <a:lumOff val="-1274"/>
                <a:alphaOff val="0"/>
              </a:schemeClr>
            </a:fillRef>
            <a:effectRef idx="0">
              <a:schemeClr val="accent5">
                <a:hueOff val="2718752"/>
                <a:satOff val="-15871"/>
                <a:lumOff val="-1274"/>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61ED8380-DB11-ECC5-D631-CAFD9DA74D1A}"/>
                </a:ext>
              </a:extLst>
            </p:cNvPr>
            <p:cNvSpPr txBox="1"/>
            <p:nvPr/>
          </p:nvSpPr>
          <p:spPr>
            <a:xfrm>
              <a:off x="1765467" y="39419"/>
              <a:ext cx="1646761" cy="4940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0131" tIns="130131" rIns="130131" bIns="130131" numCol="1" spcCol="1270" anchor="ctr" anchorCtr="0">
              <a:noAutofit/>
            </a:bodyPr>
            <a:lstStyle/>
            <a:p>
              <a:pPr marL="0" lvl="0" indent="0" algn="ctr" defTabSz="533400">
                <a:lnSpc>
                  <a:spcPct val="90000"/>
                </a:lnSpc>
                <a:spcBef>
                  <a:spcPct val="0"/>
                </a:spcBef>
                <a:spcAft>
                  <a:spcPct val="35000"/>
                </a:spcAft>
                <a:buNone/>
              </a:pPr>
              <a:r>
                <a:rPr lang="en-US" sz="1200"/>
                <a:t>Quarterly  Sustainability Meetings C.13. pg. 23</a:t>
              </a:r>
              <a:endParaRPr lang="en-US" sz="1200" kern="1200"/>
            </a:p>
          </p:txBody>
        </p:sp>
      </p:grpSp>
    </p:spTree>
    <p:extLst>
      <p:ext uri="{BB962C8B-B14F-4D97-AF65-F5344CB8AC3E}">
        <p14:creationId xmlns:p14="http://schemas.microsoft.com/office/powerpoint/2010/main" val="307181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DA1DC27-2E45-FAE4-FB4D-9FCB39ABC25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6D1605F-6EB4-5765-EF1E-ABD14CCC86F9}"/>
              </a:ext>
            </a:extLst>
          </p:cNvPr>
          <p:cNvSpPr>
            <a:spLocks noGrp="1"/>
          </p:cNvSpPr>
          <p:nvPr>
            <p:ph type="title"/>
          </p:nvPr>
        </p:nvSpPr>
        <p:spPr>
          <a:xfrm>
            <a:off x="489858" y="609599"/>
            <a:ext cx="2523284" cy="5606143"/>
          </a:xfrm>
        </p:spPr>
        <p:txBody>
          <a:bodyPr vert="horz" lIns="91440" tIns="45720" rIns="91440" bIns="45720" rtlCol="0">
            <a:normAutofit/>
          </a:bodyPr>
          <a:lstStyle/>
          <a:p>
            <a:pPr defTabSz="914400"/>
            <a:r>
              <a:rPr lang="en-US" sz="4200" dirty="0"/>
              <a:t>Standard Operating Procedure for Food Rescue</a:t>
            </a:r>
          </a:p>
        </p:txBody>
      </p:sp>
      <p:graphicFrame>
        <p:nvGraphicFramePr>
          <p:cNvPr id="8" name="TextBox 1">
            <a:extLst>
              <a:ext uri="{FF2B5EF4-FFF2-40B4-BE49-F238E27FC236}">
                <a16:creationId xmlns:a16="http://schemas.microsoft.com/office/drawing/2014/main" id="{F1A8E0F7-CC27-5E12-AA12-BC820D1450A6}"/>
              </a:ext>
            </a:extLst>
          </p:cNvPr>
          <p:cNvGraphicFramePr/>
          <p:nvPr>
            <p:extLst>
              <p:ext uri="{D42A27DB-BD31-4B8C-83A1-F6EECF244321}">
                <p14:modId xmlns:p14="http://schemas.microsoft.com/office/powerpoint/2010/main" val="207172981"/>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56111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AA15702412B4A8BCC55453C7C0C78" ma:contentTypeVersion="29" ma:contentTypeDescription="Create a new document." ma:contentTypeScope="" ma:versionID="d30ebed0bd9011469945dd2e00ee2d18">
  <xsd:schema xmlns:xsd="http://www.w3.org/2001/XMLSchema" xmlns:xs="http://www.w3.org/2001/XMLSchema" xmlns:p="http://schemas.microsoft.com/office/2006/metadata/properties" xmlns:ns1="http://schemas.microsoft.com/sharepoint/v3" xmlns:ns2="0072676b-616f-4346-b9ab-5478f3861532" xmlns:ns3="fcb56b32-b26a-4292-a3de-a9e2b0e75494" targetNamespace="http://schemas.microsoft.com/office/2006/metadata/properties" ma:root="true" ma:fieldsID="9cf37b44e287fa9536fc096605bd3580" ns1:_="" ns2:_="" ns3:_="">
    <xsd:import namespace="http://schemas.microsoft.com/sharepoint/v3"/>
    <xsd:import namespace="0072676b-616f-4346-b9ab-5478f3861532"/>
    <xsd:import namespace="fcb56b32-b26a-4292-a3de-a9e2b0e754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Purpose" minOccurs="0"/>
                <xsd:element ref="ns2:Tag" minOccurs="0"/>
                <xsd:element ref="ns2:MediaServiceSearchProperties" minOccurs="0"/>
                <xsd:element ref="ns1:_ip_UnifiedCompliancePolicyProperties" minOccurs="0"/>
                <xsd:element ref="ns1:_ip_UnifiedCompliancePolicyUIAction" minOccurs="0"/>
                <xsd:element ref="ns2:ContentHighlights" minOccurs="0"/>
                <xsd:element ref="ns2:State" minOccurs="0"/>
                <xsd:element ref="ns2:MediaServiceBillingMetadata" minOccurs="0"/>
                <xsd:element ref="ns2:MaterialStr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2676b-616f-4346-b9ab-5478f3861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0e6c00-9fdc-4a73-98ab-43b31f0938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Purpose" ma:index="24" nillable="true" ma:displayName="Editor" ma:default="Add folder description here" ma:description="What content should be stored in this folder" ma:format="Dropdown" ma:internalName="Purpose">
      <xsd:simpleType>
        <xsd:restriction base="dms:Text">
          <xsd:maxLength value="255"/>
        </xsd:restriction>
      </xsd:simpleType>
    </xsd:element>
    <xsd:element name="Tag" ma:index="25" nillable="true" ma:displayName="Sector"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K-12"/>
                        <xsd:enumeration value="C&amp;U's"/>
                        <xsd:enumeration value="Grocery"/>
                        <xsd:enumeration value="Manufacturing"/>
                        <xsd:enumeration value="All"/>
                        <xsd:enumeration value="Hospitality"/>
                        <xsd:enumeration value="Restaurant"/>
                        <xsd:enumeration value="Healthcare"/>
                        <xsd:enumeration value="Offices"/>
                        <xsd:enumeration value="Property Managers"/>
                        <xsd:enumeration value="Stadiums/Venues"/>
                        <xsd:enumeration value="Retail"/>
                      </xsd:restriction>
                    </xsd:simpleType>
                  </xsd:union>
                </xsd:simpleType>
              </xsd:element>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ContentHighlights" ma:index="29" nillable="true" ma:displayName="Content Highlights" ma:format="Dropdown" ma:internalName="ContentHighlights">
      <xsd:simpleType>
        <xsd:restriction base="dms:Note">
          <xsd:maxLength value="255"/>
        </xsd:restriction>
      </xsd:simpleType>
    </xsd:element>
    <xsd:element name="State" ma:index="30" nillable="true" ma:displayName="State" ma:format="Dropdown" ma:internalName="State">
      <xsd:complexType>
        <xsd:complexContent>
          <xsd:extension base="dms:MultiChoice">
            <xsd:sequence>
              <xsd:element name="Value" maxOccurs="unbounded" minOccurs="0" nillable="true">
                <xsd:simpleType>
                  <xsd:restriction base="dms:Choice">
                    <xsd:enumeration value="All States"/>
                    <xsd:enumeration value="CT"/>
                    <xsd:enumeration value="Mass"/>
                    <xsd:enumeration value="NH"/>
                    <xsd:enumeration value="NJ"/>
                    <xsd:enumeration value="NY"/>
                    <xsd:enumeration value="RI"/>
                  </xsd:restriction>
                </xsd:simpleType>
              </xsd:element>
            </xsd:sequence>
          </xsd:extension>
        </xsd:complexContent>
      </xsd:complexType>
    </xsd:element>
    <xsd:element name="MediaServiceBillingMetadata" ma:index="31" nillable="true" ma:displayName="MediaServiceBillingMetadata" ma:hidden="true" ma:internalName="MediaServiceBillingMetadata" ma:readOnly="true">
      <xsd:simpleType>
        <xsd:restriction base="dms:Note"/>
      </xsd:simpleType>
    </xsd:element>
    <xsd:element name="MaterialStream" ma:index="32" nillable="true" ma:displayName="Material Stream" ma:format="Dropdown" ma:internalName="MaterialStream">
      <xsd:simpleType>
        <xsd:restriction base="dms:Choice">
          <xsd:enumeration value="Multiple/Association"/>
          <xsd:enumeration value="Food/Organics"/>
          <xsd:enumeration value="Single-Stream"/>
          <xsd:enumeration value="Universal/Hazardous Waste"/>
          <xsd:enumeration value="Reuse"/>
          <xsd:enumeration value="Difficult to Recycle"/>
        </xsd:restriction>
      </xsd:simpleType>
    </xsd:element>
  </xsd:schema>
  <xsd:schema xmlns:xsd="http://www.w3.org/2001/XMLSchema" xmlns:xs="http://www.w3.org/2001/XMLSchema" xmlns:dms="http://schemas.microsoft.com/office/2006/documentManagement/types" xmlns:pc="http://schemas.microsoft.com/office/infopath/2007/PartnerControls" targetNamespace="fcb56b32-b26a-4292-a3de-a9e2b0e754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f06c04e-2584-45eb-add8-4036ab0211f4}" ma:internalName="TaxCatchAll" ma:showField="CatchAllData" ma:web="fcb56b32-b26a-4292-a3de-a9e2b0e754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Highlights xmlns="0072676b-616f-4346-b9ab-5478f3861532" xsi:nil="true"/>
    <_ip_UnifiedCompliancePolicyUIAction xmlns="http://schemas.microsoft.com/sharepoint/v3" xsi:nil="true"/>
    <MaterialStream xmlns="0072676b-616f-4346-b9ab-5478f3861532" xsi:nil="true"/>
    <State xmlns="0072676b-616f-4346-b9ab-5478f3861532" xsi:nil="true"/>
    <lcf76f155ced4ddcb4097134ff3c332f xmlns="0072676b-616f-4346-b9ab-5478f3861532">
      <Terms xmlns="http://schemas.microsoft.com/office/infopath/2007/PartnerControls"/>
    </lcf76f155ced4ddcb4097134ff3c332f>
    <TaxCatchAll xmlns="fcb56b32-b26a-4292-a3de-a9e2b0e75494" xsi:nil="true"/>
    <_ip_UnifiedCompliancePolicyProperties xmlns="http://schemas.microsoft.com/sharepoint/v3" xsi:nil="true"/>
    <Tag xmlns="0072676b-616f-4346-b9ab-5478f3861532" xsi:nil="true"/>
    <Purpose xmlns="0072676b-616f-4346-b9ab-5478f3861532">Add folder description here</Purpose>
  </documentManagement>
</p:properties>
</file>

<file path=customXml/itemProps1.xml><?xml version="1.0" encoding="utf-8"?>
<ds:datastoreItem xmlns:ds="http://schemas.openxmlformats.org/officeDocument/2006/customXml" ds:itemID="{748CE563-6F5C-4AF4-BAA4-E8AAC647200C}"/>
</file>

<file path=customXml/itemProps2.xml><?xml version="1.0" encoding="utf-8"?>
<ds:datastoreItem xmlns:ds="http://schemas.openxmlformats.org/officeDocument/2006/customXml" ds:itemID="{D4540511-02DC-453A-A628-8609ECE7BCB0}"/>
</file>

<file path=customXml/itemProps3.xml><?xml version="1.0" encoding="utf-8"?>
<ds:datastoreItem xmlns:ds="http://schemas.openxmlformats.org/officeDocument/2006/customXml" ds:itemID="{23AECBD4-FF11-43F8-964D-0A4A1FD828D0}"/>
</file>

<file path=docProps/app.xml><?xml version="1.0" encoding="utf-8"?>
<Properties xmlns="http://schemas.openxmlformats.org/officeDocument/2006/extended-properties" xmlns:vt="http://schemas.openxmlformats.org/officeDocument/2006/docPropsVTypes">
  <Template>TM03457444[[fn=Basis]]</Template>
  <TotalTime>476</TotalTime>
  <Words>2738</Words>
  <Application>Microsoft Office PowerPoint</Application>
  <PresentationFormat>On-screen Show (4:3)</PresentationFormat>
  <Paragraphs>199</Paragraphs>
  <Slides>14</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Corbel</vt:lpstr>
      <vt:lpstr>Times New Roman</vt:lpstr>
      <vt:lpstr>Basis</vt:lpstr>
      <vt:lpstr>PowerPoint Presentation</vt:lpstr>
      <vt:lpstr>Town Climate Action Plan</vt:lpstr>
      <vt:lpstr>Town Climate Action Plan - Waste</vt:lpstr>
      <vt:lpstr>Town Climate Action Plan - Waste</vt:lpstr>
      <vt:lpstr>Food Waste Diversion</vt:lpstr>
      <vt:lpstr>Key Opportunities:  Food Service Contracts and Standard Operating Procedures </vt:lpstr>
      <vt:lpstr>Involving Stakeholders</vt:lpstr>
      <vt:lpstr>Writing Sustainability into the RFP</vt:lpstr>
      <vt:lpstr>Standard Operating Procedure for Food Rescue</vt:lpstr>
      <vt:lpstr>What this looks like in real life</vt:lpstr>
      <vt:lpstr>What this looks like in real life</vt:lpstr>
      <vt:lpstr>What this looks like in real life</vt:lpstr>
      <vt:lpstr>Next steps and goals for Wellesley</vt:lpstr>
      <vt:lpstr>Summing it Up and  Lessons for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DPW Mission</dc:title>
  <dc:creator>Department of Public Works</dc:creator>
  <cp:lastModifiedBy>Nicole Sommerdorf</cp:lastModifiedBy>
  <cp:revision>5</cp:revision>
  <cp:lastPrinted>2025-12-10T20:14:53Z</cp:lastPrinted>
  <dcterms:created xsi:type="dcterms:W3CDTF">1998-10-15T12:05:14Z</dcterms:created>
  <dcterms:modified xsi:type="dcterms:W3CDTF">2026-05-26T06:17:32Z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0x010100123AA15702412B4A8BCC55453C7C0C78</vt:lpwstr>
  </property>
</Properties>
</file>