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83" r:id="rId6"/>
    <p:sldId id="310" r:id="rId7"/>
    <p:sldId id="303" r:id="rId8"/>
    <p:sldId id="308" r:id="rId9"/>
    <p:sldId id="399" r:id="rId10"/>
    <p:sldId id="270" r:id="rId11"/>
    <p:sldId id="280" r:id="rId12"/>
    <p:sldId id="300" r:id="rId13"/>
    <p:sldId id="398" r:id="rId14"/>
    <p:sldId id="305" r:id="rId15"/>
    <p:sldId id="400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3D5F"/>
    <a:srgbClr val="00539A"/>
    <a:srgbClr val="91B586"/>
    <a:srgbClr val="0078D7"/>
    <a:srgbClr val="DCA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358B9-FC58-D94E-B182-7D62D1F7B0C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02083-7F83-6E4D-BE4C-D645830D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9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53B615-44E3-D540-8625-DD76624E9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AD9C1-7FC2-A441-9758-B02C7ADFF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93000"/>
            <a:ext cx="9144000" cy="1570804"/>
          </a:xfrm>
        </p:spPr>
        <p:txBody>
          <a:bodyPr anchor="b">
            <a:noAutofit/>
          </a:bodyPr>
          <a:lstStyle>
            <a:lvl1pPr algn="ctr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A1274-2B9C-894B-91E2-0332BC4A8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8533"/>
            <a:ext cx="9144000" cy="48084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BF3D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9EFC4-CE54-7642-8731-FE436DC4D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13790" y="5198229"/>
            <a:ext cx="4364420" cy="343995"/>
          </a:xfrm>
        </p:spPr>
        <p:txBody>
          <a:bodyPr/>
          <a:lstStyle>
            <a:lvl1pPr algn="ctr">
              <a:defRPr>
                <a:solidFill>
                  <a:srgbClr val="00539A"/>
                </a:solidFill>
              </a:defRPr>
            </a:lvl1pPr>
          </a:lstStyle>
          <a:p>
            <a:r>
              <a:rPr lang="en-US"/>
              <a:t>Add Date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B0467B-23BA-F940-BA6E-868ECFBF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951" y="6489189"/>
            <a:ext cx="2743200" cy="365125"/>
          </a:xfrm>
        </p:spPr>
        <p:txBody>
          <a:bodyPr/>
          <a:lstStyle>
            <a:lvl1pPr>
              <a:defRPr>
                <a:solidFill>
                  <a:srgbClr val="91B586"/>
                </a:solidFill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8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406CC-8A14-8945-A948-6E155B3BD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758B2-CFA3-1046-91A6-F363D740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4671"/>
            <a:ext cx="2743200" cy="365125"/>
          </a:xfrm>
        </p:spPr>
        <p:txBody>
          <a:bodyPr/>
          <a:lstStyle>
            <a:lvl1pPr>
              <a:defRPr>
                <a:solidFill>
                  <a:srgbClr val="91B586"/>
                </a:solidFill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5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D9C1-7FC2-A441-9758-B02C7ADFF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2583" y="2893000"/>
            <a:ext cx="6855417" cy="1570804"/>
          </a:xfrm>
        </p:spPr>
        <p:txBody>
          <a:bodyPr anchor="b">
            <a:noAutofit/>
          </a:bodyPr>
          <a:lstStyle>
            <a:lvl1pPr algn="ctr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5D803-0B28-DC4E-B619-8042AEBEB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6050" y="434902"/>
            <a:ext cx="6565900" cy="2354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2EA1274-2B9C-894B-91E2-0332BC4A8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731424"/>
            <a:ext cx="6858000" cy="48084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539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39C6D-6B30-9846-BBCC-3E647DA1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>
                <a:solidFill>
                  <a:srgbClr val="91B586"/>
                </a:solidFill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76FA441A-D56B-454D-9312-83266DA5867A}"/>
              </a:ext>
            </a:extLst>
          </p:cNvPr>
          <p:cNvSpPr/>
          <p:nvPr userDrawn="1"/>
        </p:nvSpPr>
        <p:spPr>
          <a:xfrm>
            <a:off x="-116114" y="-14514"/>
            <a:ext cx="2197766" cy="6908062"/>
          </a:xfrm>
          <a:custGeom>
            <a:avLst/>
            <a:gdLst>
              <a:gd name="connsiteX0" fmla="*/ 0 w 2197766"/>
              <a:gd name="connsiteY0" fmla="*/ 0 h 6908062"/>
              <a:gd name="connsiteX1" fmla="*/ 1124957 w 2197766"/>
              <a:gd name="connsiteY1" fmla="*/ 0 h 6908062"/>
              <a:gd name="connsiteX2" fmla="*/ 1188164 w 2197766"/>
              <a:gd name="connsiteY2" fmla="*/ 61997 h 6908062"/>
              <a:gd name="connsiteX3" fmla="*/ 2197766 w 2197766"/>
              <a:gd name="connsiteY3" fmla="*/ 3547513 h 6908062"/>
              <a:gd name="connsiteX4" fmla="*/ 1339651 w 2197766"/>
              <a:gd name="connsiteY4" fmla="*/ 6854527 h 6908062"/>
              <a:gd name="connsiteX5" fmla="*/ 1296736 w 2197766"/>
              <a:gd name="connsiteY5" fmla="*/ 6908062 h 6908062"/>
              <a:gd name="connsiteX6" fmla="*/ 0 w 2197766"/>
              <a:gd name="connsiteY6" fmla="*/ 6908062 h 6908062"/>
              <a:gd name="connsiteX7" fmla="*/ 0 w 2197766"/>
              <a:gd name="connsiteY7" fmla="*/ 0 h 69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7766" h="6908062">
                <a:moveTo>
                  <a:pt x="0" y="0"/>
                </a:moveTo>
                <a:lnTo>
                  <a:pt x="1124957" y="0"/>
                </a:lnTo>
                <a:lnTo>
                  <a:pt x="1188164" y="61997"/>
                </a:lnTo>
                <a:cubicBezTo>
                  <a:pt x="1785536" y="686492"/>
                  <a:pt x="2197766" y="2012558"/>
                  <a:pt x="2197766" y="3547513"/>
                </a:cubicBezTo>
                <a:cubicBezTo>
                  <a:pt x="2197766" y="4948994"/>
                  <a:pt x="1854111" y="6176334"/>
                  <a:pt x="1339651" y="6854527"/>
                </a:cubicBezTo>
                <a:lnTo>
                  <a:pt x="1296736" y="6908062"/>
                </a:lnTo>
                <a:lnTo>
                  <a:pt x="0" y="6908062"/>
                </a:lnTo>
                <a:lnTo>
                  <a:pt x="0" y="0"/>
                </a:lnTo>
                <a:close/>
              </a:path>
            </a:pathLst>
          </a:custGeom>
          <a:solidFill>
            <a:srgbClr val="BF3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F3D5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76AA74-3A22-224F-91FB-8CB5581F3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2000"/>
          </a:blip>
          <a:srcRect/>
          <a:stretch/>
        </p:blipFill>
        <p:spPr>
          <a:xfrm>
            <a:off x="-388831" y="206791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906B8E-7507-7942-9D2B-E4CEB653F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D7FB9-9B8D-F040-A367-AC64E004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93" y="1452951"/>
            <a:ext cx="11098924" cy="105371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BF3D5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D58EA-AB5F-C746-A8EA-F70AD83D6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93" y="2632841"/>
            <a:ext cx="11098924" cy="3831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758B2-CFA3-1046-91A6-F363D740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4671"/>
            <a:ext cx="2743200" cy="365125"/>
          </a:xfrm>
        </p:spPr>
        <p:txBody>
          <a:bodyPr/>
          <a:lstStyle>
            <a:lvl1pPr>
              <a:defRPr>
                <a:solidFill>
                  <a:srgbClr val="91B586"/>
                </a:solidFill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72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1858C0-A3B8-EC4F-B101-D67198597F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D7FB9-9B8D-F040-A367-AC64E004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506" y="680438"/>
            <a:ext cx="9915293" cy="105371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BF3D5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D58EA-AB5F-C746-A8EA-F70AD83D6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6089"/>
            <a:ext cx="10515600" cy="44458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F23D82F-06EE-A04A-ABC8-23C620C0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>
                <a:solidFill>
                  <a:srgbClr val="91B586"/>
                </a:solidFill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2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7DE8D-602B-7643-81A4-3E9066DE7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D7FB9-9B8D-F040-A367-AC64E004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0438"/>
            <a:ext cx="10515600" cy="105371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BF3D5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D58EA-AB5F-C746-A8EA-F70AD83D6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6089"/>
            <a:ext cx="10515600" cy="44458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7EFF2-8390-554B-9AD5-5713C79A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7364"/>
            <a:ext cx="2743200" cy="365125"/>
          </a:xfrm>
        </p:spPr>
        <p:txBody>
          <a:bodyPr/>
          <a:lstStyle>
            <a:lvl1pPr>
              <a:defRPr>
                <a:solidFill>
                  <a:srgbClr val="91B586"/>
                </a:solidFill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0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B04916-7AE4-4C44-B2F8-E6759DCC9D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5B255-EFCE-4341-A585-1BED8DDDD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04569"/>
            <a:ext cx="10515600" cy="2852737"/>
          </a:xfrm>
        </p:spPr>
        <p:txBody>
          <a:bodyPr vert="horz" lIns="91440" tIns="45720" rIns="91440" bIns="45720" rtlCol="0" anchor="b">
            <a:noAutofit/>
          </a:bodyPr>
          <a:lstStyle>
            <a:lvl1pPr algn="l">
              <a:defRPr lang="en-US" sz="6000" b="1"/>
            </a:lvl1pPr>
          </a:lstStyle>
          <a:p>
            <a:pPr lvl="0" algn="ctr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6A5A3-0475-6048-B5F4-7A3A0151A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0252"/>
            <a:ext cx="10515600" cy="1344229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91B58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BCB167-25DB-B943-8CE0-30E7AFB26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>
                <a:solidFill>
                  <a:srgbClr val="91B586"/>
                </a:solidFill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9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6EBF47-539C-A147-A5F6-7A61B4D9F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07C65A-C5A4-234E-91F4-77D33A2A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600" b="1" kern="1200" dirty="0" smtClean="0">
                <a:solidFill>
                  <a:srgbClr val="BF3D5F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88159-F840-2F4A-8710-592F1858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867A6-A1A0-7D42-B021-E934F6D9F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CCF06-96F0-9440-912E-563E7EAB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>
                <a:solidFill>
                  <a:srgbClr val="91B586"/>
                </a:solidFill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4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BB7534-A980-6246-BE4F-5FB3E8304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AAFD5-5D39-594F-8067-2623DE6E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3030"/>
            <a:ext cx="2743200" cy="365125"/>
          </a:xfrm>
        </p:spPr>
        <p:txBody>
          <a:bodyPr/>
          <a:lstStyle>
            <a:lvl1pPr>
              <a:defRPr>
                <a:solidFill>
                  <a:srgbClr val="91B586"/>
                </a:solidFill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0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B8A03D-3462-2145-9D7E-24A48C027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E42A9-B1E8-D74F-8B7F-3ECECAAD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1879"/>
            <a:ext cx="2743200" cy="365125"/>
          </a:xfrm>
        </p:spPr>
        <p:txBody>
          <a:bodyPr/>
          <a:lstStyle>
            <a:lvl1pPr>
              <a:defRPr>
                <a:solidFill>
                  <a:srgbClr val="91B586"/>
                </a:solidFill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4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F43FE5-6F6F-BA45-9E13-58FFF7C6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814E9-2FA7-3640-8250-E413D9001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435A3-2B1A-5A45-8293-06A98F300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/>
              <a:t>Add 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BAD05-0692-8349-BE24-67918127F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3DFB4-FABF-7740-8061-A76768B11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3A1C1F4C-C630-994F-8CD0-8F3D9D9B2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9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1" r:id="rId4"/>
    <p:sldLayoutId id="2147483662" r:id="rId5"/>
    <p:sldLayoutId id="2147483651" r:id="rId6"/>
    <p:sldLayoutId id="2147483652" r:id="rId7"/>
    <p:sldLayoutId id="2147483655" r:id="rId8"/>
    <p:sldLayoutId id="2147483666" r:id="rId9"/>
    <p:sldLayoutId id="214748366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mailto:Nutrition@doe.mass.edu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799C39A-2D21-E048-A62E-E7A78B7191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School Meals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FE7604A1-29F9-0841-90EA-FD76DD636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 the business of feeding kids, </a:t>
            </a:r>
            <a:r>
              <a:rPr lang="en-US"/>
              <a:t>not trash cans!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3BFE1-28A4-874E-BD9D-74CFEB02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5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C3446-A27C-D8B5-CC1F-1B8BC7D86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3AAE2-6A91-DF42-CAAC-7AD6F0F3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9A61F-097A-7168-7125-89899ED3B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94" y="1467409"/>
            <a:ext cx="8835326" cy="52125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8A58DE-CC85-F245-A70C-E3459A71F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3697"/>
            <a:ext cx="10515600" cy="1053712"/>
          </a:xfrm>
        </p:spPr>
        <p:txBody>
          <a:bodyPr>
            <a:normAutofit fontScale="90000"/>
          </a:bodyPr>
          <a:lstStyle/>
          <a:p>
            <a:r>
              <a:rPr lang="en-US" dirty="0"/>
              <a:t>Massachusetts School Meal Consumption Strategies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EBB64-EE02-323C-335A-FBA83D4CC79B}"/>
              </a:ext>
            </a:extLst>
          </p:cNvPr>
          <p:cNvSpPr/>
          <p:nvPr/>
        </p:nvSpPr>
        <p:spPr>
          <a:xfrm>
            <a:off x="1720645" y="4719484"/>
            <a:ext cx="3165987" cy="67110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7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3A043-14E0-8047-C472-D17888B43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A2150-3E20-3DA9-18C1-B8F61BA9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 Consumer Waste Diversion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DD59C-5BC3-5103-B983-34F286DD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2D965021-E7B8-3DDF-373F-3F9236FE22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9858" cy="20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FC872587-C1AD-2F2E-EEEE-4B768E85F3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No photo description available.">
            <a:extLst>
              <a:ext uri="{FF2B5EF4-FFF2-40B4-BE49-F238E27FC236}">
                <a16:creationId xmlns:a16="http://schemas.microsoft.com/office/drawing/2014/main" id="{E5D65FDA-B18F-2E52-CA01-AF8987F3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2" y="1531938"/>
            <a:ext cx="79914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5D8E2B-2728-6974-AD77-598B95ED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740"/>
          <a:stretch>
            <a:fillRect/>
          </a:stretch>
        </p:blipFill>
        <p:spPr>
          <a:xfrm>
            <a:off x="2252661" y="1496954"/>
            <a:ext cx="7991475" cy="528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6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76046-6ADC-A9B8-40EA-AB30B94EF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76A7F-0581-403A-87F4-968CB85BF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Donation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2E248-48C4-5664-DFFD-5F44E2C0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656D4354-AE64-FA44-24F3-B22F4AB5A2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9858" cy="20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D280E4-5BFF-C775-954E-8D2FA77527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444"/>
          <a:stretch>
            <a:fillRect/>
          </a:stretch>
        </p:blipFill>
        <p:spPr>
          <a:xfrm>
            <a:off x="933759" y="1734150"/>
            <a:ext cx="7976561" cy="4845022"/>
          </a:xfrm>
          <a:prstGeom prst="rect">
            <a:avLst/>
          </a:prstGeom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7A68B241-36F0-BAFA-23B0-0B20D5CECF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969FCB-085C-E212-C4B6-EFE5BE5830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518"/>
          <a:stretch>
            <a:fillRect/>
          </a:stretch>
        </p:blipFill>
        <p:spPr>
          <a:xfrm>
            <a:off x="8991600" y="0"/>
            <a:ext cx="3200400" cy="22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90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BA9C65-8921-E245-8BE3-C41D5361EEC4}"/>
              </a:ext>
            </a:extLst>
          </p:cNvPr>
          <p:cNvSpPr/>
          <p:nvPr/>
        </p:nvSpPr>
        <p:spPr>
          <a:xfrm>
            <a:off x="0" y="3387777"/>
            <a:ext cx="12192000" cy="347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FA39CF-89CB-C445-8D25-14E783575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C21CBF-9588-FA45-A82B-DD4967BFF314}"/>
              </a:ext>
            </a:extLst>
          </p:cNvPr>
          <p:cNvSpPr/>
          <p:nvPr/>
        </p:nvSpPr>
        <p:spPr>
          <a:xfrm>
            <a:off x="0" y="1285103"/>
            <a:ext cx="12192000" cy="2102674"/>
          </a:xfrm>
          <a:prstGeom prst="rect">
            <a:avLst/>
          </a:prstGeom>
          <a:solidFill>
            <a:srgbClr val="91B586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99317-B15E-E242-8A96-453B014B2417}"/>
              </a:ext>
            </a:extLst>
          </p:cNvPr>
          <p:cNvSpPr txBox="1"/>
          <p:nvPr/>
        </p:nvSpPr>
        <p:spPr>
          <a:xfrm>
            <a:off x="2023672" y="1674721"/>
            <a:ext cx="7899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91B586"/>
                </a:solidFill>
                <a:latin typeface="Montserrat" pitchFamily="2" charset="77"/>
              </a:rPr>
              <a:t>Thank You!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18833D-4F6B-3C49-957B-A121FD2B81FF}"/>
              </a:ext>
            </a:extLst>
          </p:cNvPr>
          <p:cNvSpPr/>
          <p:nvPr/>
        </p:nvSpPr>
        <p:spPr>
          <a:xfrm>
            <a:off x="3611879" y="3912772"/>
            <a:ext cx="8246825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buSzPct val="200000"/>
            </a:pPr>
            <a:r>
              <a:rPr lang="en-US">
                <a:solidFill>
                  <a:srgbClr val="212121"/>
                </a:solidFill>
                <a:latin typeface="Montserrat" pitchFamily="2" charset="77"/>
              </a:rPr>
              <a:t>For general questions, please email us at </a:t>
            </a:r>
            <a:r>
              <a:rPr lang="en-US">
                <a:solidFill>
                  <a:srgbClr val="212121"/>
                </a:solidFill>
                <a:latin typeface="Montserrat" pitchFamily="2" charset="77"/>
                <a:hlinkClick r:id="rId2"/>
              </a:rPr>
              <a:t>Nutrition@doe.mass.edu</a:t>
            </a:r>
            <a:endParaRPr lang="en-US">
              <a:solidFill>
                <a:srgbClr val="212121"/>
              </a:solidFill>
              <a:latin typeface="Montserrat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44DBE-7939-EB41-81EE-675CC5FD36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05" y="4298487"/>
            <a:ext cx="2846703" cy="17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54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 Delicious Semester: Easy &amp; Fun Back to School Recipes for Kids | I'm the  Chef Too">
            <a:extLst>
              <a:ext uri="{FF2B5EF4-FFF2-40B4-BE49-F238E27FC236}">
                <a16:creationId xmlns:a16="http://schemas.microsoft.com/office/drawing/2014/main" id="{AB4E4130-0BED-022D-93A1-3B8C7133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1D7BF-FF42-785C-E8B3-1F3EF4C2E2F5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Who has not eaten a school lunch in more than 10 years?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0E690-484A-7A4B-9420-1720C562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1C1F4C-C630-994F-8CD0-8F3D9D9B2BF9}" type="slidenum">
              <a:rPr lang="en-US">
                <a:solidFill>
                  <a:srgbClr val="FFFFFF"/>
                </a:solidFill>
                <a:latin typeface="+mn-lt"/>
              </a:rPr>
              <a:pPr defTabSz="457200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3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D8BEA-8FB1-7DD5-A88E-CF06500C7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BD50C-8CE3-DCF2-3E66-504F2770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5ECC9B-E764-AF6E-97B2-60A173CA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2" y="68063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4DA476-8D12-EEAD-74AF-ECF71232C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22" y="68063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4A8CD6C-A69E-F26B-C7B5-C4A341C0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22" y="68063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498FD64-0F6F-57BE-B191-1D6AF3ED1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122" y="68063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C135A67-AAAC-79E8-B75A-8DBFAE28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72" y="353813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C2CCC2A-55C3-3BA4-0A0C-9144B8D40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72" y="3538135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6D68033-FD32-DEC8-8AA6-72F6C5B6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872" y="353813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AA0AA2-B50E-581E-8505-0B060AD5A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4628" y="4034388"/>
            <a:ext cx="1966722" cy="19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8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6D8EC-7A7D-9CE7-1B04-DC156D3B8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8FAE1-A0AC-C737-089C-C13891DB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E9D9A1-5459-C507-EE51-A19FDA0FF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49" y="0"/>
            <a:ext cx="6320589" cy="47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874F895-FA2F-5B8B-C60B-601CA269F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38" y="0"/>
            <a:ext cx="5159142" cy="687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27594AE-990E-3D33-BF85-6B7A16E6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49" y="3869992"/>
            <a:ext cx="6320589" cy="30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33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44DD7-ED30-B57B-AC1D-AF93EAF8B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D263F-D4C5-EA6D-5FBA-1483207A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8FED8-F730-814C-A629-0923473CC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65" y="10553"/>
            <a:ext cx="5047390" cy="674157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60816B2-BC14-EF9B-BEC7-F163F10C7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55" y="0"/>
            <a:ext cx="6609348" cy="495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14A170A-FE27-175B-6224-D9A2EF6A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55" y="3705584"/>
            <a:ext cx="4148488" cy="31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6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EBA0-77E8-EBAB-7689-45D1E94E8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E6891-B7CD-15E7-66DC-4CEFC4AD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HomeTeam Pest Defense">
            <a:extLst>
              <a:ext uri="{FF2B5EF4-FFF2-40B4-BE49-F238E27FC236}">
                <a16:creationId xmlns:a16="http://schemas.microsoft.com/office/drawing/2014/main" id="{0882CCEB-05EF-35CB-C2C9-37304699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40" y="843280"/>
            <a:ext cx="4841240" cy="484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5EF67-A3D6-7A80-C164-F97B5408619D}"/>
              </a:ext>
            </a:extLst>
          </p:cNvPr>
          <p:cNvSpPr txBox="1"/>
          <p:nvPr/>
        </p:nvSpPr>
        <p:spPr>
          <a:xfrm>
            <a:off x="711200" y="1168400"/>
            <a:ext cx="28677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Kids are only allowed to drink milk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They have to take all 5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Kids don’t eat fruits and vegetables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B9245-3EB8-3C01-DA6B-6DC7DBEEC23B}"/>
              </a:ext>
            </a:extLst>
          </p:cNvPr>
          <p:cNvSpPr txBox="1"/>
          <p:nvPr/>
        </p:nvSpPr>
        <p:spPr>
          <a:xfrm>
            <a:off x="8811178" y="843280"/>
            <a:ext cx="286774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Milk needs to be offered on the line, but water also always has to be available where meals are served.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Often, they can choose to only take 3/5 of the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Kids today have very broad pallets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They have to take ½ cup of fruit or vegetable at each meal.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403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21F9FF-3471-C94A-87F4-51292797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Montserrat"/>
              </a:rPr>
              <a:t>Why is there food waste?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AE5763-E740-344C-BEF1-2DB9B3CA6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30A03-8DF9-4746-85D9-7BD68DB5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17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0E690-484A-7A4B-9420-1720C562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22E41B82-34B1-ED69-2A4F-389C431AE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6" y="459482"/>
            <a:ext cx="9193161" cy="60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27F641-2651-9CE8-3368-CA894E1B30A6}"/>
              </a:ext>
            </a:extLst>
          </p:cNvPr>
          <p:cNvSpPr txBox="1"/>
          <p:nvPr/>
        </p:nvSpPr>
        <p:spPr>
          <a:xfrm>
            <a:off x="613474" y="5436478"/>
            <a:ext cx="4341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USDA Food and Nutrition Service’s School Nutrition and Meal Cost Study conducted during the 2014-2015 school year with school across the United States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8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02CC3-77D0-1481-5EE2-B9B847F88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FE173-DE5E-A577-DC69-B3EB0245B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C1F4C-C630-994F-8CD0-8F3D9D9B2BF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 descr="Putting the Cart Before the Horse">
            <a:extLst>
              <a:ext uri="{FF2B5EF4-FFF2-40B4-BE49-F238E27FC236}">
                <a16:creationId xmlns:a16="http://schemas.microsoft.com/office/drawing/2014/main" id="{0B9ABE31-DCFA-D3DF-2CB9-C0424AB9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15" y="679954"/>
            <a:ext cx="10102768" cy="56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B05D71-BA14-75AC-5FB2-72C13557842D}"/>
              </a:ext>
            </a:extLst>
          </p:cNvPr>
          <p:cNvSpPr/>
          <p:nvPr/>
        </p:nvSpPr>
        <p:spPr>
          <a:xfrm>
            <a:off x="1484464" y="863231"/>
            <a:ext cx="3500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Food Waste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4D1848-D158-DD75-405D-4AC25A0E70C5}"/>
              </a:ext>
            </a:extLst>
          </p:cNvPr>
          <p:cNvSpPr/>
          <p:nvPr/>
        </p:nvSpPr>
        <p:spPr>
          <a:xfrm>
            <a:off x="5340988" y="5184509"/>
            <a:ext cx="5511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Food Consumption</a:t>
            </a:r>
          </a:p>
        </p:txBody>
      </p:sp>
    </p:spTree>
    <p:extLst>
      <p:ext uri="{BB962C8B-B14F-4D97-AF65-F5344CB8AC3E}">
        <p14:creationId xmlns:p14="http://schemas.microsoft.com/office/powerpoint/2010/main" val="2939094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72676b-616f-4346-b9ab-5478f3861532">
      <Terms xmlns="http://schemas.microsoft.com/office/infopath/2007/PartnerControls"/>
    </lcf76f155ced4ddcb4097134ff3c332f>
    <ContentHighlights xmlns="0072676b-616f-4346-b9ab-5478f3861532" xsi:nil="true"/>
    <_ip_UnifiedCompliancePolicyUIAction xmlns="http://schemas.microsoft.com/sharepoint/v3" xsi:nil="true"/>
    <MaterialStream xmlns="0072676b-616f-4346-b9ab-5478f3861532" xsi:nil="true"/>
    <State xmlns="0072676b-616f-4346-b9ab-5478f3861532" xsi:nil="true"/>
    <TaxCatchAll xmlns="fcb56b32-b26a-4292-a3de-a9e2b0e75494" xsi:nil="true"/>
    <_ip_UnifiedCompliancePolicyProperties xmlns="http://schemas.microsoft.com/sharepoint/v3" xsi:nil="true"/>
    <Tag xmlns="0072676b-616f-4346-b9ab-5478f3861532" xsi:nil="true"/>
    <Purpose xmlns="0072676b-616f-4346-b9ab-5478f3861532">Add folder description here</Purpos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3AA15702412B4A8BCC55453C7C0C78" ma:contentTypeVersion="29" ma:contentTypeDescription="Create a new document." ma:contentTypeScope="" ma:versionID="d30ebed0bd9011469945dd2e00ee2d18">
  <xsd:schema xmlns:xsd="http://www.w3.org/2001/XMLSchema" xmlns:xs="http://www.w3.org/2001/XMLSchema" xmlns:p="http://schemas.microsoft.com/office/2006/metadata/properties" xmlns:ns1="http://schemas.microsoft.com/sharepoint/v3" xmlns:ns2="0072676b-616f-4346-b9ab-5478f3861532" xmlns:ns3="fcb56b32-b26a-4292-a3de-a9e2b0e75494" targetNamespace="http://schemas.microsoft.com/office/2006/metadata/properties" ma:root="true" ma:fieldsID="9cf37b44e287fa9536fc096605bd3580" ns1:_="" ns2:_="" ns3:_="">
    <xsd:import namespace="http://schemas.microsoft.com/sharepoint/v3"/>
    <xsd:import namespace="0072676b-616f-4346-b9ab-5478f3861532"/>
    <xsd:import namespace="fcb56b32-b26a-4292-a3de-a9e2b0e75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Purpose" minOccurs="0"/>
                <xsd:element ref="ns2:Tag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ContentHighlights" minOccurs="0"/>
                <xsd:element ref="ns2:State" minOccurs="0"/>
                <xsd:element ref="ns2:MediaServiceBillingMetadata" minOccurs="0"/>
                <xsd:element ref="ns2:MaterialStrea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72676b-616f-4346-b9ab-5478f3861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f0e6c00-9fdc-4a73-98ab-43b31f0938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urpose" ma:index="24" nillable="true" ma:displayName="Editor" ma:default="Add folder description here" ma:description="What content should be stored in this folder" ma:format="Dropdown" ma:internalName="Purpose">
      <xsd:simpleType>
        <xsd:restriction base="dms:Text">
          <xsd:maxLength value="255"/>
        </xsd:restriction>
      </xsd:simpleType>
    </xsd:element>
    <xsd:element name="Tag" ma:index="25" nillable="true" ma:displayName="Sector" ma:format="Dropdown" ma:internalName="Tag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K-12"/>
                        <xsd:enumeration value="C&amp;U's"/>
                        <xsd:enumeration value="Grocery"/>
                        <xsd:enumeration value="Manufacturing"/>
                        <xsd:enumeration value="All"/>
                        <xsd:enumeration value="Hospitality"/>
                        <xsd:enumeration value="Restaurant"/>
                        <xsd:enumeration value="Healthcare"/>
                        <xsd:enumeration value="Offices"/>
                        <xsd:enumeration value="Property Managers"/>
                        <xsd:enumeration value="Stadiums/Venues"/>
                        <xsd:enumeration value="Retail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entHighlights" ma:index="29" nillable="true" ma:displayName="Content Highlights" ma:format="Dropdown" ma:internalName="ContentHighlights">
      <xsd:simpleType>
        <xsd:restriction base="dms:Note">
          <xsd:maxLength value="255"/>
        </xsd:restriction>
      </xsd:simpleType>
    </xsd:element>
    <xsd:element name="State" ma:index="30" nillable="true" ma:displayName="State" ma:format="Dropdown" ma:internalName="Stat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 States"/>
                    <xsd:enumeration value="CT"/>
                    <xsd:enumeration value="Mass"/>
                    <xsd:enumeration value="NH"/>
                    <xsd:enumeration value="NJ"/>
                    <xsd:enumeration value="NY"/>
                    <xsd:enumeration value="RI"/>
                  </xsd:restriction>
                </xsd:simpleType>
              </xsd:element>
            </xsd:sequence>
          </xsd:extension>
        </xsd:complexContent>
      </xsd:complex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aterialStream" ma:index="32" nillable="true" ma:displayName="Material Stream" ma:format="Dropdown" ma:internalName="MaterialStream">
      <xsd:simpleType>
        <xsd:restriction base="dms:Choice">
          <xsd:enumeration value="Multiple/Association"/>
          <xsd:enumeration value="Food/Organics"/>
          <xsd:enumeration value="Single-Stream"/>
          <xsd:enumeration value="Universal/Hazardous Waste"/>
          <xsd:enumeration value="Reuse"/>
          <xsd:enumeration value="Difficult to Recycl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b56b32-b26a-4292-a3de-a9e2b0e7549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f06c04e-2584-45eb-add8-4036ab0211f4}" ma:internalName="TaxCatchAll" ma:showField="CatchAllData" ma:web="fcb56b32-b26a-4292-a3de-a9e2b0e754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43D13F-4F99-4500-9EE1-D2206B0970B5}">
  <ds:schemaRefs>
    <ds:schemaRef ds:uri="149988e7-9089-43c2-8cf4-3c44df49aa68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82e548df-fdeb-49b9-868c-c90f44e8a749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F84C08B-D273-4D0C-A39D-F32FC8E311C5}"/>
</file>

<file path=customXml/itemProps3.xml><?xml version="1.0" encoding="utf-8"?>
<ds:datastoreItem xmlns:ds="http://schemas.openxmlformats.org/officeDocument/2006/customXml" ds:itemID="{791621E9-AB96-4EE9-9D1B-053A9D8A39F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175</Words>
  <Application>Microsoft Office PowerPoint</Application>
  <PresentationFormat>Widescreen</PresentationFormat>
  <Paragraphs>32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Montserrat</vt:lpstr>
      <vt:lpstr>Office Theme</vt:lpstr>
      <vt:lpstr>School Meals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there food waste?</vt:lpstr>
      <vt:lpstr>PowerPoint Presentation</vt:lpstr>
      <vt:lpstr>PowerPoint Presentation</vt:lpstr>
      <vt:lpstr>Massachusetts School Meal Consumption Strategies</vt:lpstr>
      <vt:lpstr>Post Consumer Waste Diversion</vt:lpstr>
      <vt:lpstr>Food Donation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Whitney Bateson</dc:creator>
  <cp:lastModifiedBy>Courtney, Denise (DESE)</cp:lastModifiedBy>
  <cp:revision>4</cp:revision>
  <dcterms:created xsi:type="dcterms:W3CDTF">2023-03-16T16:40:45Z</dcterms:created>
  <dcterms:modified xsi:type="dcterms:W3CDTF">2026-05-26T17:37:56Z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0x010100123AA15702412B4A8BCC55453C7C0C78</vt:lpwstr>
  </property>
  <property fmtid="{D5CDD505-2E9C-101B-9397-08002B2CF9AE}" pid="3" name="MediaServiceImageTags">
    <vt:lpwstr/>
  </property>
</Properties>
</file>