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82" r:id="rId3"/>
    <p:sldMasterId id="2147483690" r:id="rId4"/>
    <p:sldMasterId id="2147483698" r:id="rId5"/>
    <p:sldMasterId id="2147483700" r:id="rId6"/>
    <p:sldMasterId id="2147483713" r:id="rId7"/>
    <p:sldMasterId id="2147483722" r:id="rId8"/>
  </p:sldMasterIdLst>
  <p:notesMasterIdLst>
    <p:notesMasterId r:id="rId24"/>
  </p:notesMasterIdLst>
  <p:handoutMasterIdLst>
    <p:handoutMasterId r:id="rId25"/>
  </p:handoutMasterIdLst>
  <p:sldIdLst>
    <p:sldId id="266" r:id="rId9"/>
    <p:sldId id="259" r:id="rId10"/>
    <p:sldId id="275" r:id="rId11"/>
    <p:sldId id="278" r:id="rId12"/>
    <p:sldId id="276" r:id="rId13"/>
    <p:sldId id="279" r:id="rId14"/>
    <p:sldId id="268" r:id="rId15"/>
    <p:sldId id="280" r:id="rId16"/>
    <p:sldId id="267" r:id="rId17"/>
    <p:sldId id="270" r:id="rId18"/>
    <p:sldId id="281" r:id="rId19"/>
    <p:sldId id="271" r:id="rId20"/>
    <p:sldId id="272" r:id="rId21"/>
    <p:sldId id="273" r:id="rId22"/>
    <p:sldId id="274" r:id="rId2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3084" userDrawn="1">
          <p15:clr>
            <a:srgbClr val="A4A3A4"/>
          </p15:clr>
        </p15:guide>
        <p15:guide id="5" orient="horz" pos="291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864" userDrawn="1">
          <p15:clr>
            <a:srgbClr val="A4A3A4"/>
          </p15:clr>
        </p15:guide>
        <p15:guide id="8" pos="4896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  <p15:guide id="10" orient="horz" pos="4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996633"/>
    <a:srgbClr val="87BF83"/>
    <a:srgbClr val="B5B5B5"/>
    <a:srgbClr val="880C1B"/>
    <a:srgbClr val="50656E"/>
    <a:srgbClr val="AC9F89"/>
    <a:srgbClr val="66735B"/>
    <a:srgbClr val="7C96A1"/>
    <a:srgbClr val="DAD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8298" autoAdjust="0"/>
  </p:normalViewPr>
  <p:slideViewPr>
    <p:cSldViewPr snapToGrid="0" showGuides="1">
      <p:cViewPr varScale="1">
        <p:scale>
          <a:sx n="69" d="100"/>
          <a:sy n="69" d="100"/>
        </p:scale>
        <p:origin x="614" y="38"/>
      </p:cViewPr>
      <p:guideLst>
        <p:guide orient="horz" pos="132"/>
        <p:guide pos="144"/>
        <p:guide pos="5616"/>
        <p:guide orient="horz" pos="3084"/>
        <p:guide orient="horz" pos="2916"/>
        <p:guide pos="2880"/>
        <p:guide pos="864"/>
        <p:guide pos="4896"/>
        <p:guide orient="horz" pos="1620"/>
        <p:guide orient="horz" pos="4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0" y="53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11/29/2016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CONTENT OWNERS: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ALWAYS REVIEW CONTENT WITH YOUR EX/IM or CONTRACTS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REPRESENTATIVE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FOR APPROPRIATE MARKINGS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WARNING –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Users should ensure they follow the layout instructions found in Raytheon Policy 5024-RG (Global Trade Compliance: Marking and Protection of U.S. Export-Controlled Technical Information) – with the full marking on the first page and a smaller carryover marking on subsequent pages, if required.</a:t>
            </a:r>
          </a:p>
          <a:p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TITLE SLIDE PAGES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Security markings can be inserted by clicking into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the text block of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Type EX/IM marking, if appropriate, as required by 5024-RG (ex. "ITAR Controlled")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INSIDE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SLIDE PAGES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markings can be inserted by going into the Slide Master Template.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Go to the top menu bar, pull down “View”.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Click the “Slide Master” icon in the horizontal bar.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Click on the top Slide 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Type appropriate classification in header and footer.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This will then be applied to all slide pages (except the cover slide).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7733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30" y="8829676"/>
            <a:ext cx="2972421" cy="465138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D7F40DFA-B482-4AD0-A536-856EB395C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9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277" y="8842377"/>
            <a:ext cx="3043238" cy="465138"/>
          </a:xfrm>
          <a:prstGeom prst="rect">
            <a:avLst/>
          </a:prstGeom>
        </p:spPr>
        <p:txBody>
          <a:bodyPr lIns="91422" tIns="45710" rIns="91422" bIns="45710"/>
          <a:lstStyle/>
          <a:p>
            <a:fld id="{B0D02AC4-1C81-4AB4-8D73-92191CCF549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9289" y="8916190"/>
            <a:ext cx="3036362" cy="469020"/>
          </a:xfrm>
          <a:prstGeom prst="rect">
            <a:avLst/>
          </a:prstGeom>
        </p:spPr>
        <p:txBody>
          <a:bodyPr lIns="90889" tIns="45444" rIns="90889" bIns="45444"/>
          <a:lstStyle/>
          <a:p>
            <a:pPr>
              <a:buClr>
                <a:prstClr val="black"/>
              </a:buClr>
            </a:pPr>
            <a:fld id="{B0D02AC4-1C81-4AB4-8D73-92191CCF549E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this year we did a survey..  Culture and practice ensured…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7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 is same size as a wooden pallet – 48”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781050"/>
            <a:ext cx="866071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fld id="{1C332924-264A-4808-9976-4E8996CBE2D0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2952751"/>
            <a:ext cx="7832726" cy="862616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1589485"/>
            <a:ext cx="7837487" cy="9953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748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767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779860"/>
            <a:ext cx="42592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9860"/>
            <a:ext cx="43322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258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52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1796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762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943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430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2952750"/>
            <a:ext cx="7832726" cy="154305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1589485"/>
            <a:ext cx="7837487" cy="9953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9163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000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781050"/>
            <a:ext cx="420624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1B30-9A2A-4758-B08C-091F444130B1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06938" y="781050"/>
            <a:ext cx="420624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779860"/>
            <a:ext cx="42592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9860"/>
            <a:ext cx="43322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53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285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>
            <a:spLocks noGrp="1"/>
          </p:cNvSpPr>
          <p:nvPr userDrawn="1"/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599373C-2750-45F3-9EEF-84722D63F5D0}" type="slidenum">
              <a:rPr lang="en-US" sz="75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>
                <a:defRPr/>
              </a:pPr>
              <a:t>‹#›</a:t>
            </a:fld>
            <a:endParaRPr lang="en-US" sz="750" dirty="0" smtClean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571875" y="4857750"/>
            <a:ext cx="2000250" cy="3000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50" dirty="0" smtClean="0">
                <a:solidFill>
                  <a:prstClr val="black"/>
                </a:solidFill>
                <a:latin typeface="Verdana" pitchFamily="34" charset="0"/>
              </a:rPr>
              <a:t>© 2013 Electronic Recyclers International, Inc.</a:t>
            </a:r>
            <a:r>
              <a:rPr lang="en-US" sz="450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</a:p>
          <a:p>
            <a:pPr algn="ctr">
              <a:defRPr/>
            </a:pPr>
            <a:r>
              <a:rPr lang="en-US" sz="450" dirty="0" smtClean="0">
                <a:solidFill>
                  <a:prstClr val="black"/>
                </a:solidFill>
                <a:latin typeface="Verdana" pitchFamily="34" charset="0"/>
              </a:rPr>
              <a:t>Proprietary and Confidential</a:t>
            </a:r>
          </a:p>
          <a:p>
            <a:pPr algn="ctr">
              <a:defRPr/>
            </a:pPr>
            <a:r>
              <a:rPr lang="en-US" sz="450" dirty="0" smtClean="0">
                <a:solidFill>
                  <a:prstClr val="black"/>
                </a:solidFill>
                <a:latin typeface="Verdana" pitchFamily="34" charset="0"/>
              </a:rPr>
              <a:t>All Rights Reserved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52400" y="4686300"/>
            <a:ext cx="8839200" cy="57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lIns="205740" tIns="205740" rIns="205740" bIns="205740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latin typeface="Californian FB" pitchFamily="18" charset="0"/>
            </a:endParaRPr>
          </a:p>
        </p:txBody>
      </p:sp>
      <p:pic>
        <p:nvPicPr>
          <p:cNvPr id="5" name="Picture 12" descr="N:\USERS\EEH\Projects\Electronic Recyclers\2.0 Site\Press Kit\New Logo\ERI_wUR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789885"/>
            <a:ext cx="2881312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4772027"/>
            <a:ext cx="61912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2400" y="514350"/>
            <a:ext cx="8839200" cy="57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lIns="205740" tIns="205740" rIns="205740" bIns="205740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 © 2014 Raytheon Company. All rights reserved.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 © 2014 Raytheon Company. All rights reserved.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6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2952750"/>
            <a:ext cx="7832726" cy="154305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1589485"/>
            <a:ext cx="7837487" cy="9953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 © 2014 Raytheon Company. All rights reserved.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2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66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779860"/>
            <a:ext cx="42592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9860"/>
            <a:ext cx="43322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71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7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1400" y="4767263"/>
            <a:ext cx="420688" cy="273844"/>
          </a:xfrm>
        </p:spPr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5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4ED-38E1-44CF-A42F-418D505D703B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C574DE-8D20-40B5-A967-5A9F6ADCE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FE2B5DD-1D04-4098-9A2E-DF7C4DEC16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43" y="2821781"/>
            <a:ext cx="52993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8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51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35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42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35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42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8136" y="2359268"/>
            <a:ext cx="8182370" cy="430887"/>
          </a:xfrm>
          <a:prstGeom prst="rect">
            <a:avLst/>
          </a:prstGeom>
          <a:effectLst/>
        </p:spPr>
        <p:txBody>
          <a:bodyPr wrap="square" lIns="0" tIns="0" rIns="0" bIns="0">
            <a:no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71" y="375508"/>
            <a:ext cx="1586335" cy="305659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5971633" y="4789050"/>
            <a:ext cx="271516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indent="-166688" algn="r"/>
            <a:r>
              <a:rPr lang="en-US" sz="800" dirty="0" smtClean="0"/>
              <a:t>Copyright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© 2016</a:t>
            </a:r>
            <a:r>
              <a:rPr lang="en-US" sz="8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/>
              <a:t>Raytheon Company.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3379551"/>
            <a:ext cx="4114800" cy="457200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855111"/>
            <a:ext cx="4114800" cy="574675"/>
          </a:xfrm>
        </p:spPr>
        <p:txBody>
          <a:bodyPr lIns="0" tIns="0" rIns="0" bIns="0" anchor="ctr"/>
          <a:lstStyle>
            <a:lvl1pPr marL="0" indent="0">
              <a:buNone/>
              <a:defRPr sz="140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83853" y="36576"/>
            <a:ext cx="5990933" cy="123111"/>
          </a:xfr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lang="en-US" sz="800" kern="1200" cap="all" spc="100" baseline="0" dirty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5425" indent="0">
              <a:buFontTx/>
              <a:buNone/>
              <a:defRPr lang="en-US" dirty="0" smtClean="0">
                <a:latin typeface="+mn-lt"/>
              </a:defRPr>
            </a:lvl2pPr>
            <a:lvl3pPr marL="692150" indent="0">
              <a:buFontTx/>
              <a:buNone/>
              <a:defRPr lang="en-US" dirty="0" smtClean="0">
                <a:latin typeface="+mn-lt"/>
              </a:defRPr>
            </a:lvl3pPr>
            <a:lvl4pPr marL="1141412" indent="0">
              <a:buFontTx/>
              <a:buNone/>
              <a:defRPr lang="en-US" dirty="0" smtClean="0">
                <a:latin typeface="+mn-lt"/>
              </a:defRPr>
            </a:lvl4pPr>
            <a:lvl5pPr marL="1598612" indent="0">
              <a:buFontTx/>
              <a:buNone/>
              <a:defRPr lang="en-US" dirty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dirty="0" smtClean="0"/>
              <a:t>TYPE EX/IM MARKING, IF APPROPRIATE, AS REQUIRED BY 5024-RG (EX. “</a:t>
            </a:r>
            <a:r>
              <a:rPr lang="en-US" dirty="0" err="1" smtClean="0"/>
              <a:t>ITAR</a:t>
            </a:r>
            <a:r>
              <a:rPr lang="en-US" dirty="0" smtClean="0"/>
              <a:t> CONTROLLED”)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10065" y="4998590"/>
            <a:ext cx="6138508" cy="14491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lang="en-US" sz="800" kern="1200" cap="all" spc="1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dirty="0" smtClean="0"/>
              <a:t>TYPE EX/IM MARKING, IF APPROPRIATE, AS REQUIRED BY 5024-RG (EX. “</a:t>
            </a:r>
            <a:r>
              <a:rPr lang="en-US" dirty="0" err="1" smtClean="0"/>
              <a:t>ITAR</a:t>
            </a:r>
            <a:r>
              <a:rPr lang="en-US" dirty="0" smtClean="0"/>
              <a:t> CONTROLLED”)</a:t>
            </a:r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88136" y="4296937"/>
            <a:ext cx="3622334" cy="585625"/>
          </a:xfrm>
          <a:solidFill>
            <a:srgbClr val="FFFFFF">
              <a:alpha val="80000"/>
            </a:srgbClr>
          </a:solidFill>
          <a:ln w="3175">
            <a:solidFill>
              <a:schemeClr val="bg2"/>
            </a:solidFill>
          </a:ln>
        </p:spPr>
        <p:txBody>
          <a:bodyPr lIns="91440" tIns="64008" rIns="91440" bIns="64008" anchor="b" anchorCtr="0"/>
          <a:lstStyle>
            <a:lvl1pPr marL="0" indent="0">
              <a:buFontTx/>
              <a:buNone/>
              <a:defRPr sz="600" b="0" baseline="0"/>
            </a:lvl1pPr>
            <a:lvl2pPr marL="230188" indent="0">
              <a:buFontTx/>
              <a:buNone/>
              <a:defRPr sz="600"/>
            </a:lvl2pPr>
            <a:lvl3pPr marL="461963" indent="0">
              <a:buFontTx/>
              <a:buNone/>
              <a:defRPr sz="600"/>
            </a:lvl3pPr>
            <a:lvl4pPr marL="684212" indent="0">
              <a:buFontTx/>
              <a:buNone/>
              <a:defRPr sz="600"/>
            </a:lvl4pPr>
            <a:lvl5pPr marL="914400" indent="0">
              <a:buFontTx/>
              <a:buNone/>
              <a:defRPr sz="600"/>
            </a:lvl5pPr>
          </a:lstStyle>
          <a:p>
            <a:pPr lvl="0"/>
            <a:r>
              <a:rPr lang="en-US" dirty="0" smtClean="0"/>
              <a:t>EX/IM TITLE – REMOVE TEXT BOX IF NOT USED</a:t>
            </a:r>
            <a:br>
              <a:rPr lang="en-US" dirty="0" smtClean="0"/>
            </a:br>
            <a:r>
              <a:rPr lang="en-US" dirty="0" smtClean="0"/>
              <a:t>ADDITIONAL SUBTITLE: Users should ensure they follow the layout instructions found in Raytheon Policy 5024-RG (Global Trade Compliance: Marking and Protection of U.S. Export-Controlled Technical Information) – with the full marking on the first page and a smaller carryover marking on subsequent pages, if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3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3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016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0072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2952750"/>
            <a:ext cx="7832726" cy="154305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1589485"/>
            <a:ext cx="7837487" cy="9953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fidential"/>
          <p:cNvSpPr/>
          <p:nvPr userDrawn="1"/>
        </p:nvSpPr>
        <p:spPr>
          <a:xfrm>
            <a:off x="3585030" y="4656889"/>
            <a:ext cx="540345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</a:t>
            </a:r>
          </a:p>
          <a:p>
            <a:pPr marL="172641" indent="-172641" algn="r">
              <a:defRPr/>
            </a:pP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276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4325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779860"/>
            <a:ext cx="42592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9860"/>
            <a:ext cx="43322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05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9355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4950" y="4602881"/>
            <a:ext cx="1061878" cy="283553"/>
          </a:xfrm>
          <a:prstGeom prst="rect">
            <a:avLst/>
          </a:prstGeom>
        </p:spPr>
        <p:txBody>
          <a:bodyPr/>
          <a:lstStyle/>
          <a:p>
            <a:fld id="{64A0697F-D92A-44AE-9631-4DF4FB2C44E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792956"/>
            <a:ext cx="8299450" cy="359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43238"/>
            <a:ext cx="1816886" cy="757777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spAutoFit/>
          </a:bodyPr>
          <a:lstStyle/>
          <a:p>
            <a:pPr>
              <a:spcBef>
                <a:spcPts val="225"/>
              </a:spcBef>
            </a:pPr>
            <a:r>
              <a:rPr lang="en-GB" sz="788" b="1" dirty="0" smtClean="0">
                <a:solidFill>
                  <a:srgbClr val="95A289"/>
                </a:solidFill>
              </a:rPr>
              <a:t>Body text</a:t>
            </a:r>
          </a:p>
          <a:p>
            <a:pPr>
              <a:spcBef>
                <a:spcPts val="225"/>
              </a:spcBef>
            </a:pPr>
            <a:r>
              <a:rPr lang="en-GB" sz="675" b="1" dirty="0" smtClean="0">
                <a:solidFill>
                  <a:srgbClr val="000000"/>
                </a:solidFill>
              </a:rPr>
              <a:t>What’s this layout for?</a:t>
            </a:r>
          </a:p>
          <a:p>
            <a:pPr>
              <a:spcBef>
                <a:spcPts val="225"/>
              </a:spcBef>
            </a:pPr>
            <a:r>
              <a:rPr lang="en-GB" sz="675" dirty="0" smtClean="0">
                <a:solidFill>
                  <a:srgbClr val="000000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  <p:extLst>
      <p:ext uri="{BB962C8B-B14F-4D97-AF65-F5344CB8AC3E}">
        <p14:creationId xmlns:p14="http://schemas.microsoft.com/office/powerpoint/2010/main" val="332723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90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DBA-F500-4205-8325-30406E9819A1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050038"/>
            <a:ext cx="8294688" cy="492443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905650"/>
            <a:ext cx="8294687" cy="168429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  <a:br>
              <a:rPr lang="en-US" dirty="0" smtClean="0"/>
            </a:br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810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TAG_RGB_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575" y="159544"/>
            <a:ext cx="16271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ustainability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4292203"/>
            <a:ext cx="23225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7113" y="2571751"/>
            <a:ext cx="7402512" cy="1050131"/>
          </a:xfrm>
          <a:ln w="12700"/>
        </p:spPr>
        <p:txBody>
          <a:bodyPr tIns="44450" rIns="90487" bIns="44450"/>
          <a:lstStyle>
            <a:lvl1pPr marL="0" indent="0">
              <a:buFont typeface="Wingdings" pitchFamily="2" charset="2"/>
              <a:buNone/>
              <a:defRPr sz="195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7114" y="1589485"/>
            <a:ext cx="7407275" cy="689372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999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522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96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21531"/>
            <a:ext cx="4191000" cy="3590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1531"/>
            <a:ext cx="4191000" cy="3590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054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013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57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N_RGB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950" y="159544"/>
            <a:ext cx="11430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icture 9" descr="Sustainability_icon_only"/>
          <p:cNvSpPr>
            <a:spLocks noChangeAspect="1" noChangeArrowheads="1"/>
          </p:cNvSpPr>
          <p:nvPr/>
        </p:nvSpPr>
        <p:spPr bwMode="auto">
          <a:xfrm>
            <a:off x="300038" y="4641057"/>
            <a:ext cx="457200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787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898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411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65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4119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1"/>
            <a:ext cx="2133600" cy="4336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1"/>
            <a:ext cx="6248400" cy="4336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chemeClr val="tx1"/>
              </a:buClr>
              <a:buSzPct val="110000"/>
              <a:defRPr>
                <a:cs typeface="Arial" charset="0"/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7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661128" y="4656889"/>
            <a:ext cx="53273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0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66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5" y="1498997"/>
            <a:ext cx="3763963" cy="1098947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6" y="3096088"/>
            <a:ext cx="3763963" cy="958788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4656889"/>
            <a:ext cx="5107122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72641" algn="r">
              <a:defRPr/>
            </a:pP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Copyright. Unpublished Work. Raytheon Company. </a:t>
            </a:r>
            <a:b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675" i="1" dirty="0" smtClean="0">
                <a:solidFill>
                  <a:srgbClr val="000000"/>
                </a:solidFill>
                <a:cs typeface="Arial" pitchFamily="34" charset="0"/>
              </a:rPr>
              <a:t>Customer Success Is Our Mission</a:t>
            </a:r>
            <a:r>
              <a:rPr lang="en-US" sz="675" dirty="0" smtClean="0">
                <a:solidFill>
                  <a:srgbClr val="000000"/>
                </a:solidFill>
                <a:cs typeface="Arial" pitchFamily="34" charset="0"/>
              </a:rPr>
              <a:t> is a registered trademark of Raytheon Company.</a:t>
            </a:r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0" y="4585452"/>
            <a:ext cx="2971800" cy="4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4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41" y="161238"/>
            <a:ext cx="6995535" cy="514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81050"/>
            <a:ext cx="866775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0976" y="4899769"/>
            <a:ext cx="702311" cy="13289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75B6821-017E-4C24-99F3-4FD60F1B78E3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5688" y="4899769"/>
            <a:ext cx="228600" cy="1328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8596631" y="4904648"/>
            <a:ext cx="0" cy="12801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13" y="194045"/>
            <a:ext cx="1263719" cy="2802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20090"/>
            <a:ext cx="9144000" cy="0"/>
          </a:xfrm>
          <a:prstGeom prst="line">
            <a:avLst/>
          </a:prstGeom>
          <a:ln w="127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54" r:id="rId3"/>
    <p:sldLayoutId id="2147483667" r:id="rId4"/>
    <p:sldLayoutId id="2147483670" r:id="rId5"/>
    <p:sldLayoutId id="2147483712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154064"/>
            <a:ext cx="1123157" cy="165785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9" y="205979"/>
            <a:ext cx="7227887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79860"/>
            <a:ext cx="86677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4767263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4767263"/>
            <a:ext cx="42068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8580438" y="4829175"/>
            <a:ext cx="0" cy="15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</p:sldLayoutIdLst>
  <p:transition>
    <p:fade/>
  </p:transition>
  <p:hf hdr="0" ftr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1726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46472" indent="-1738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13160" indent="-166688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685800" indent="-17264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584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154064"/>
            <a:ext cx="1123157" cy="165785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9" y="205979"/>
            <a:ext cx="7229475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79860"/>
            <a:ext cx="86677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4767263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4767263"/>
            <a:ext cx="42068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8580438" y="4829175"/>
            <a:ext cx="0" cy="15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>
    <p:fade/>
  </p:transition>
  <p:hf hdr="0" ftr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1726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46472" indent="-1738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13160" indent="-166688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685800" indent="-17264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584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1451" y="154064"/>
            <a:ext cx="1123157" cy="165785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9" y="205979"/>
            <a:ext cx="7227887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79860"/>
            <a:ext cx="86677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4767263"/>
            <a:ext cx="42068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8580438" y="4829175"/>
            <a:ext cx="0" cy="15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1726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46472" indent="-1738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13160" indent="-166688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685800" indent="-17264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584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9AAC-CDEF-4081-B370-F8ACF21696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5ECD-FC5E-4F85-BC6C-774816DD8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DCB7-9A62-4826-88E7-CA8795295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D83B-15C9-4730-AB6F-A093E5440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1451" y="154064"/>
            <a:ext cx="1123157" cy="165785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9" y="205979"/>
            <a:ext cx="7229475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79860"/>
            <a:ext cx="86677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4767263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4767263"/>
            <a:ext cx="42068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8580438" y="4829175"/>
            <a:ext cx="0" cy="15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ransition>
    <p:fade/>
  </p:transition>
  <p:hf hdr="0" ftr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1726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46472" indent="-17383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13160" indent="-166688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685800" indent="-172641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58441" indent="-172641" algn="l" defTabSz="685800" rtl="0" eaLnBrk="1" latinLnBrk="0" hangingPunct="1">
        <a:spcBef>
          <a:spcPct val="20000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TN_RGB_R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7950" y="159544"/>
            <a:ext cx="11430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21531"/>
            <a:ext cx="8534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717947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024688" cy="62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5975" y="4973241"/>
            <a:ext cx="1187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defRPr sz="75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499476" y="4973241"/>
            <a:ext cx="644525" cy="1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>
                <a:solidFill>
                  <a:srgbClr val="000000"/>
                </a:solidFill>
                <a:cs typeface="Arial" charset="0"/>
              </a:rPr>
              <a:t>Page </a:t>
            </a:r>
            <a:fld id="{725A7D66-EE8B-4A30-8F24-1664D30E4702}" type="slidenum">
              <a:rPr lang="en-US" sz="75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8428038" y="4956573"/>
            <a:ext cx="0" cy="150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Picture 9" descr="Sustainability_icon_only"/>
          <p:cNvSpPr>
            <a:spLocks noChangeAspect="1" noChangeArrowheads="1"/>
          </p:cNvSpPr>
          <p:nvPr/>
        </p:nvSpPr>
        <p:spPr bwMode="auto">
          <a:xfrm>
            <a:off x="300038" y="4641057"/>
            <a:ext cx="457200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1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172641" indent="-17264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41710" indent="-16787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 sz="1500">
          <a:solidFill>
            <a:schemeClr val="tx1"/>
          </a:solidFill>
          <a:latin typeface="+mn-lt"/>
        </a:defRPr>
      </a:lvl2pPr>
      <a:lvl3pPr marL="509588" indent="-157163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11" Type="http://schemas.openxmlformats.org/officeDocument/2006/relationships/image" Target="../media/image43.png"/><Relationship Id="rId5" Type="http://schemas.openxmlformats.org/officeDocument/2006/relationships/image" Target="../media/image52.png"/><Relationship Id="rId15" Type="http://schemas.openxmlformats.org/officeDocument/2006/relationships/image" Target="../media/image58.png"/><Relationship Id="rId10" Type="http://schemas.openxmlformats.org/officeDocument/2006/relationships/image" Target="../media/image3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11" Type="http://schemas.openxmlformats.org/officeDocument/2006/relationships/image" Target="../media/image28.png"/><Relationship Id="rId5" Type="http://schemas.openxmlformats.org/officeDocument/2006/relationships/image" Target="../media/image24.jpg"/><Relationship Id="rId15" Type="http://schemas.openxmlformats.org/officeDocument/2006/relationships/image" Target="../media/image32.png"/><Relationship Id="rId10" Type="http://schemas.openxmlformats.org/officeDocument/2006/relationships/image" Target="../media/image21.e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Raytheon’s Zero Waste Journey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WasteWise</a:t>
            </a:r>
            <a:r>
              <a:rPr lang="en-US" dirty="0" smtClean="0"/>
              <a:t> Forum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December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4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301406" y="89185"/>
            <a:ext cx="6600328" cy="623888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cs typeface="Arial" charset="0"/>
              </a:rPr>
              <a:t>2020 Sustainability Goals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003940" y="3584397"/>
            <a:ext cx="45099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024806" y="1306841"/>
            <a:ext cx="6088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57554" y="2607133"/>
            <a:ext cx="58696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3" name="Slide Number Placeholder 242"/>
          <p:cNvSpPr>
            <a:spLocks noGrp="1"/>
          </p:cNvSpPr>
          <p:nvPr>
            <p:ph type="sldNum" sz="quarter" idx="4294967295"/>
          </p:nvPr>
        </p:nvSpPr>
        <p:spPr>
          <a:xfrm>
            <a:off x="7644519" y="4772949"/>
            <a:ext cx="315516" cy="273844"/>
          </a:xfrm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3699730" y="872583"/>
            <a:ext cx="1603541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2641" indent="-172641"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EHSS</a:t>
            </a:r>
          </a:p>
        </p:txBody>
      </p:sp>
      <p:grpSp>
        <p:nvGrpSpPr>
          <p:cNvPr id="271" name="Group 270"/>
          <p:cNvGrpSpPr/>
          <p:nvPr/>
        </p:nvGrpSpPr>
        <p:grpSpPr>
          <a:xfrm>
            <a:off x="4618965" y="2399947"/>
            <a:ext cx="720778" cy="1051754"/>
            <a:chOff x="3469616" y="3060031"/>
            <a:chExt cx="961037" cy="1402339"/>
          </a:xfrm>
        </p:grpSpPr>
        <p:sp>
          <p:nvSpPr>
            <p:cNvPr id="215" name="Rounded Rectangle 214"/>
            <p:cNvSpPr/>
            <p:nvPr/>
          </p:nvSpPr>
          <p:spPr bwMode="auto">
            <a:xfrm>
              <a:off x="3469616" y="3060031"/>
              <a:ext cx="961037" cy="1402339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3823" y="4062013"/>
              <a:ext cx="768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12%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475328" y="3096234"/>
              <a:ext cx="955325" cy="369332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Greenhouse 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Gas Emissions</a:t>
              </a:r>
            </a:p>
          </p:txBody>
        </p:sp>
        <p:pic>
          <p:nvPicPr>
            <p:cNvPr id="165" name="Picture 164" descr="Energy Use_Ops 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1160" y="3546706"/>
              <a:ext cx="436274" cy="4359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2" name="Isosceles Triangle 181"/>
            <p:cNvSpPr/>
            <p:nvPr/>
          </p:nvSpPr>
          <p:spPr bwMode="auto">
            <a:xfrm rot="10800000">
              <a:off x="3746485" y="4295050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30980" y="1158789"/>
            <a:ext cx="726001" cy="1071255"/>
            <a:chOff x="3534235" y="1461970"/>
            <a:chExt cx="968001" cy="1428340"/>
          </a:xfrm>
        </p:grpSpPr>
        <p:sp>
          <p:nvSpPr>
            <p:cNvPr id="248" name="Rounded Rectangle 247"/>
            <p:cNvSpPr/>
            <p:nvPr/>
          </p:nvSpPr>
          <p:spPr bwMode="auto">
            <a:xfrm>
              <a:off x="3541199" y="1461970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3534235" y="1491250"/>
              <a:ext cx="959318" cy="1340583"/>
              <a:chOff x="3534235" y="1491250"/>
              <a:chExt cx="959318" cy="1340583"/>
            </a:xfrm>
          </p:grpSpPr>
          <p:grpSp>
            <p:nvGrpSpPr>
              <p:cNvPr id="131" name="Group 68"/>
              <p:cNvGrpSpPr/>
              <p:nvPr/>
            </p:nvGrpSpPr>
            <p:grpSpPr>
              <a:xfrm>
                <a:off x="3534235" y="1491250"/>
                <a:ext cx="959318" cy="1286462"/>
                <a:chOff x="3687221" y="1513270"/>
                <a:chExt cx="897967" cy="1267035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3772374" y="2507489"/>
                  <a:ext cx="711146" cy="272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50" dirty="0">
                      <a:solidFill>
                        <a:srgbClr val="000000"/>
                      </a:solidFill>
                      <a:cs typeface="Arial" pitchFamily="34" charset="0"/>
                    </a:rPr>
                    <a:t>82%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3687221" y="1513270"/>
                  <a:ext cx="897967" cy="363755"/>
                </a:xfrm>
                <a:prstGeom prst="rect">
                  <a:avLst/>
                </a:prstGeom>
                <a:noFill/>
              </p:spPr>
              <p:txBody>
                <a:bodyPr wrap="square" lIns="34290" tIns="34290" rIns="34290" bIns="34290" rtlCol="0">
                  <a:spAutoFit/>
                </a:bodyPr>
                <a:lstStyle/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Solid Waste </a:t>
                  </a:r>
                </a:p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Diversion Rate</a:t>
                  </a:r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3752250" y="1988411"/>
                <a:ext cx="467522" cy="843422"/>
                <a:chOff x="3752250" y="1988411"/>
                <a:chExt cx="467522" cy="843422"/>
              </a:xfrm>
            </p:grpSpPr>
            <p:pic>
              <p:nvPicPr>
                <p:cNvPr id="163" name="Picture 162" descr="Energy Use_Ops gree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752250" y="1988411"/>
                  <a:ext cx="453486" cy="43099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85" name="Isosceles Triangle 184"/>
                <p:cNvSpPr/>
                <p:nvPr/>
              </p:nvSpPr>
              <p:spPr bwMode="auto">
                <a:xfrm>
                  <a:off x="3782611" y="2708450"/>
                  <a:ext cx="437161" cy="12338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 sz="135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64" name="Group 263"/>
          <p:cNvGrpSpPr/>
          <p:nvPr/>
        </p:nvGrpSpPr>
        <p:grpSpPr>
          <a:xfrm>
            <a:off x="4589402" y="1161092"/>
            <a:ext cx="738666" cy="1071255"/>
            <a:chOff x="4654646" y="1470836"/>
            <a:chExt cx="961037" cy="1428340"/>
          </a:xfrm>
        </p:grpSpPr>
        <p:sp>
          <p:nvSpPr>
            <p:cNvPr id="247" name="Rounded Rectangle 246"/>
            <p:cNvSpPr/>
            <p:nvPr/>
          </p:nvSpPr>
          <p:spPr bwMode="auto">
            <a:xfrm>
              <a:off x="4654646" y="1470836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64777" y="1507988"/>
              <a:ext cx="935524" cy="369332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Zero Waste Certification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26812" y="2386576"/>
              <a:ext cx="62684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10000"/>
              </a:pPr>
              <a:r>
                <a:rPr lang="en-US" sz="750" dirty="0">
                  <a:solidFill>
                    <a:srgbClr val="000000"/>
                  </a:solidFill>
                </a:rPr>
                <a:t>20 sites</a:t>
              </a: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64" y="1999480"/>
              <a:ext cx="435917" cy="435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7" name="Isosceles Triangle 186"/>
            <p:cNvSpPr/>
            <p:nvPr/>
          </p:nvSpPr>
          <p:spPr bwMode="auto">
            <a:xfrm>
              <a:off x="4894361" y="2720046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1" name="Rounded Rectangle 100"/>
          <p:cNvSpPr/>
          <p:nvPr/>
        </p:nvSpPr>
        <p:spPr bwMode="auto">
          <a:xfrm>
            <a:off x="1560926" y="2386558"/>
            <a:ext cx="1633457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Supply Chain</a:t>
            </a:r>
          </a:p>
        </p:txBody>
      </p:sp>
      <p:grpSp>
        <p:nvGrpSpPr>
          <p:cNvPr id="272" name="Group 271"/>
          <p:cNvGrpSpPr/>
          <p:nvPr/>
        </p:nvGrpSpPr>
        <p:grpSpPr>
          <a:xfrm>
            <a:off x="1570881" y="2641758"/>
            <a:ext cx="721030" cy="1073392"/>
            <a:chOff x="6260913" y="3503788"/>
            <a:chExt cx="961373" cy="1431189"/>
          </a:xfrm>
        </p:grpSpPr>
        <p:sp>
          <p:nvSpPr>
            <p:cNvPr id="251" name="Rounded Rectangle 250"/>
            <p:cNvSpPr/>
            <p:nvPr/>
          </p:nvSpPr>
          <p:spPr bwMode="auto">
            <a:xfrm>
              <a:off x="6261249" y="3506637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260913" y="3503788"/>
              <a:ext cx="923713" cy="507831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Supplier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Sustainability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Assessment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232" y="4052017"/>
              <a:ext cx="447373" cy="4532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2" name="Isosceles Triangle 191"/>
            <p:cNvSpPr/>
            <p:nvPr/>
          </p:nvSpPr>
          <p:spPr bwMode="auto">
            <a:xfrm>
              <a:off x="6512250" y="4766643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2473211" y="2641429"/>
            <a:ext cx="728034" cy="1073141"/>
            <a:chOff x="7464020" y="3491397"/>
            <a:chExt cx="970712" cy="1430854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7464020" y="3491397"/>
              <a:ext cx="961037" cy="1430854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486148" y="3500772"/>
              <a:ext cx="948584" cy="507830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Supplier Sustainability Commitment</a:t>
              </a:r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354" y="4055717"/>
              <a:ext cx="439879" cy="462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5" name="Isosceles Triangle 194"/>
            <p:cNvSpPr/>
            <p:nvPr/>
          </p:nvSpPr>
          <p:spPr bwMode="auto">
            <a:xfrm>
              <a:off x="7738185" y="4762469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1950228" y="3820465"/>
            <a:ext cx="868111" cy="1071255"/>
            <a:chOff x="6920530" y="5020986"/>
            <a:chExt cx="1157481" cy="1428340"/>
          </a:xfrm>
        </p:grpSpPr>
        <p:sp>
          <p:nvSpPr>
            <p:cNvPr id="252" name="Rounded Rectangle 251"/>
            <p:cNvSpPr/>
            <p:nvPr/>
          </p:nvSpPr>
          <p:spPr bwMode="auto">
            <a:xfrm>
              <a:off x="7000218" y="5020986"/>
              <a:ext cx="981033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6920530" y="5048258"/>
              <a:ext cx="1157481" cy="492443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Eco-Friendly Procurement:</a:t>
              </a:r>
            </a:p>
            <a:p>
              <a:pPr algn="ctr"/>
              <a:r>
                <a:rPr lang="en-US" sz="600" dirty="0">
                  <a:solidFill>
                    <a:srgbClr val="000000"/>
                  </a:solidFill>
                  <a:cs typeface="Arial" pitchFamily="34" charset="0"/>
                </a:rPr>
                <a:t>Tech Data Packages</a:t>
              </a:r>
            </a:p>
          </p:txBody>
        </p:sp>
        <p:pic>
          <p:nvPicPr>
            <p:cNvPr id="169" name="Picture 168" descr="Energy Use_Ops gre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6594" y="5573142"/>
              <a:ext cx="445717" cy="439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7" name="Isosceles Triangle 196"/>
            <p:cNvSpPr/>
            <p:nvPr/>
          </p:nvSpPr>
          <p:spPr bwMode="auto">
            <a:xfrm>
              <a:off x="7246279" y="6273167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 bwMode="auto">
          <a:xfrm>
            <a:off x="5961634" y="2677999"/>
            <a:ext cx="1614525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83890" y="880309"/>
            <a:ext cx="1604462" cy="1364336"/>
            <a:chOff x="670410" y="1070477"/>
            <a:chExt cx="2139282" cy="1819114"/>
          </a:xfrm>
        </p:grpSpPr>
        <p:sp>
          <p:nvSpPr>
            <p:cNvPr id="234" name="Rounded Rectangle 233"/>
            <p:cNvSpPr/>
            <p:nvPr/>
          </p:nvSpPr>
          <p:spPr bwMode="auto">
            <a:xfrm>
              <a:off x="1848655" y="1430277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70410" y="1070477"/>
              <a:ext cx="2135263" cy="1819114"/>
              <a:chOff x="670410" y="1070477"/>
              <a:chExt cx="2135263" cy="1819114"/>
            </a:xfrm>
          </p:grpSpPr>
          <p:sp>
            <p:nvSpPr>
              <p:cNvPr id="100" name="Rounded Rectangle 99"/>
              <p:cNvSpPr/>
              <p:nvPr/>
            </p:nvSpPr>
            <p:spPr bwMode="auto">
              <a:xfrm>
                <a:off x="670410" y="1070477"/>
                <a:ext cx="2130736" cy="2553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20574" rIns="0" bIns="13716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2641" indent="-172641" algn="ctr" fontAlgn="base">
                  <a:spcBef>
                    <a:spcPts val="1500"/>
                  </a:spcBef>
                  <a:spcAft>
                    <a:spcPts val="1125"/>
                  </a:spcAft>
                  <a:buClr>
                    <a:srgbClr val="000000"/>
                  </a:buClr>
                </a:pPr>
                <a:r>
                  <a:rPr lang="en-US" sz="900" b="1" dirty="0">
                    <a:solidFill>
                      <a:srgbClr val="FFFFFF"/>
                    </a:solidFill>
                    <a:cs typeface="Arial" charset="0"/>
                  </a:rPr>
                  <a:t>Operations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860686" y="1460465"/>
                <a:ext cx="944987" cy="1339134"/>
                <a:chOff x="1822880" y="1475164"/>
                <a:chExt cx="1009137" cy="1339134"/>
              </a:xfrm>
            </p:grpSpPr>
            <p:grpSp>
              <p:nvGrpSpPr>
                <p:cNvPr id="26" name="Group 67"/>
                <p:cNvGrpSpPr/>
                <p:nvPr/>
              </p:nvGrpSpPr>
              <p:grpSpPr>
                <a:xfrm>
                  <a:off x="1822880" y="1475164"/>
                  <a:ext cx="1009137" cy="1283298"/>
                  <a:chOff x="2474602" y="1604689"/>
                  <a:chExt cx="930302" cy="1283298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571831" y="2610988"/>
                    <a:ext cx="7111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50" dirty="0">
                        <a:solidFill>
                          <a:srgbClr val="000000"/>
                        </a:solidFill>
                        <a:cs typeface="Arial" pitchFamily="34" charset="0"/>
                      </a:rPr>
                      <a:t>10%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2474602" y="1604689"/>
                    <a:ext cx="930302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34290" tIns="34290" rIns="34290" bIns="34290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Water</a:t>
                    </a:r>
                  </a:p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Use</a:t>
                    </a:r>
                  </a:p>
                </p:txBody>
              </p:sp>
            </p:grpSp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8169" y="1978793"/>
                  <a:ext cx="438526" cy="438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81" name="Isosceles Triangle 180"/>
                <p:cNvSpPr/>
                <p:nvPr/>
              </p:nvSpPr>
              <p:spPr bwMode="auto">
                <a:xfrm rot="10800000">
                  <a:off x="2073868" y="2690915"/>
                  <a:ext cx="437161" cy="12338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 sz="135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60" name="Group 259"/>
              <p:cNvGrpSpPr/>
              <p:nvPr/>
            </p:nvGrpSpPr>
            <p:grpSpPr>
              <a:xfrm>
                <a:off x="672847" y="1431945"/>
                <a:ext cx="961037" cy="1457646"/>
                <a:chOff x="672847" y="1439896"/>
                <a:chExt cx="961037" cy="1457646"/>
              </a:xfrm>
            </p:grpSpPr>
            <p:grpSp>
              <p:nvGrpSpPr>
                <p:cNvPr id="258" name="Group 257"/>
                <p:cNvGrpSpPr/>
                <p:nvPr/>
              </p:nvGrpSpPr>
              <p:grpSpPr>
                <a:xfrm>
                  <a:off x="672847" y="1439896"/>
                  <a:ext cx="961037" cy="1428340"/>
                  <a:chOff x="672847" y="1439896"/>
                  <a:chExt cx="961037" cy="1428340"/>
                </a:xfrm>
              </p:grpSpPr>
              <p:sp>
                <p:nvSpPr>
                  <p:cNvPr id="246" name="Rounded Rectangle 245"/>
                  <p:cNvSpPr/>
                  <p:nvPr/>
                </p:nvSpPr>
                <p:spPr bwMode="auto">
                  <a:xfrm>
                    <a:off x="672847" y="1439896"/>
                    <a:ext cx="961037" cy="142834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 sz="135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692430" y="1500085"/>
                    <a:ext cx="937692" cy="36933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4290" tIns="34290" rIns="34290" bIns="34290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Energy</a:t>
                    </a:r>
                  </a:p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Consumption</a:t>
                    </a:r>
                  </a:p>
                </p:txBody>
              </p:sp>
              <p:pic>
                <p:nvPicPr>
                  <p:cNvPr id="126" name="Picture 125" descr="Energy Use_Ops green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941560" y="1979798"/>
                    <a:ext cx="437737" cy="43773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180" name="Isosceles Triangle 179"/>
                  <p:cNvSpPr/>
                  <p:nvPr/>
                </p:nvSpPr>
                <p:spPr bwMode="auto">
                  <a:xfrm rot="10800000">
                    <a:off x="927128" y="2696182"/>
                    <a:ext cx="437161" cy="123383"/>
                  </a:xfrm>
                  <a:prstGeom prst="triangl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 sz="1350" dirty="0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59" name="TextBox 258"/>
                <p:cNvSpPr txBox="1"/>
                <p:nvPr/>
              </p:nvSpPr>
              <p:spPr>
                <a:xfrm>
                  <a:off x="931534" y="2466655"/>
                  <a:ext cx="45062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50" dirty="0">
                      <a:solidFill>
                        <a:srgbClr val="000000"/>
                      </a:solidFill>
                      <a:cs typeface="Arial" pitchFamily="34" charset="0"/>
                    </a:rPr>
                    <a:t>10%</a:t>
                  </a:r>
                </a:p>
              </p:txBody>
            </p:sp>
          </p:grpSp>
        </p:grpSp>
      </p:grpSp>
      <p:grpSp>
        <p:nvGrpSpPr>
          <p:cNvPr id="104" name="Group 103"/>
          <p:cNvGrpSpPr/>
          <p:nvPr/>
        </p:nvGrpSpPr>
        <p:grpSpPr>
          <a:xfrm>
            <a:off x="3737902" y="2402362"/>
            <a:ext cx="720778" cy="1049340"/>
            <a:chOff x="677036" y="3515250"/>
            <a:chExt cx="961037" cy="142834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77036" y="3515250"/>
              <a:ext cx="961037" cy="1428340"/>
              <a:chOff x="677036" y="3515250"/>
              <a:chExt cx="961037" cy="142834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677036" y="3515250"/>
                <a:ext cx="961037" cy="142834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74816" y="4555623"/>
                <a:ext cx="768466" cy="28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5%</a:t>
                </a:r>
              </a:p>
            </p:txBody>
          </p:sp>
          <p:pic>
            <p:nvPicPr>
              <p:cNvPr id="110" name="Picture 109" descr="Energy Use_Ops gree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09424" y="4026798"/>
                <a:ext cx="443623" cy="4436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1" name="Isosceles Triangle 110"/>
              <p:cNvSpPr/>
              <p:nvPr/>
            </p:nvSpPr>
            <p:spPr bwMode="auto">
              <a:xfrm>
                <a:off x="935686" y="4770736"/>
                <a:ext cx="437161" cy="123383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78333" y="3541421"/>
              <a:ext cx="954320" cy="377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Renewable 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Energy 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49068" y="1164431"/>
            <a:ext cx="720778" cy="1071255"/>
            <a:chOff x="6241551" y="1401334"/>
            <a:chExt cx="961037" cy="1428340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6241551" y="1401334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55800" y="1412605"/>
              <a:ext cx="935986" cy="507831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Materials of Concern in Design</a:t>
              </a:r>
            </a:p>
          </p:txBody>
        </p:sp>
        <p:pic>
          <p:nvPicPr>
            <p:cNvPr id="124" name="Picture 123" descr="Energy Use_Ops gree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2265" y="1948023"/>
              <a:ext cx="460754" cy="425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5" name="Isosceles Triangle 124"/>
            <p:cNvSpPr/>
            <p:nvPr/>
          </p:nvSpPr>
          <p:spPr bwMode="auto">
            <a:xfrm rot="10800000">
              <a:off x="6521843" y="2649844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27" name="Rounded Rectangle 126"/>
          <p:cNvSpPr/>
          <p:nvPr/>
        </p:nvSpPr>
        <p:spPr bwMode="auto">
          <a:xfrm>
            <a:off x="5960862" y="880772"/>
            <a:ext cx="1609661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2641" indent="-172641"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Engineering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67513" y="3589231"/>
            <a:ext cx="769640" cy="1071255"/>
            <a:chOff x="5040737" y="2956075"/>
            <a:chExt cx="1026186" cy="1428340"/>
          </a:xfrm>
        </p:grpSpPr>
        <p:grpSp>
          <p:nvGrpSpPr>
            <p:cNvPr id="270" name="Group 269"/>
            <p:cNvGrpSpPr/>
            <p:nvPr/>
          </p:nvGrpSpPr>
          <p:grpSpPr>
            <a:xfrm>
              <a:off x="5040737" y="2956075"/>
              <a:ext cx="1026186" cy="1428340"/>
              <a:chOff x="4594082" y="3012462"/>
              <a:chExt cx="1026186" cy="1428340"/>
            </a:xfrm>
          </p:grpSpPr>
          <p:sp>
            <p:nvSpPr>
              <p:cNvPr id="214" name="Rounded Rectangle 213"/>
              <p:cNvSpPr/>
              <p:nvPr/>
            </p:nvSpPr>
            <p:spPr bwMode="auto">
              <a:xfrm>
                <a:off x="4632620" y="3012462"/>
                <a:ext cx="961037" cy="142834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594082" y="3027194"/>
                <a:ext cx="1026186" cy="369332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Supplier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 Packaging </a:t>
                </a:r>
              </a:p>
            </p:txBody>
          </p:sp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506" y="3489128"/>
                <a:ext cx="435273" cy="4318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3" name="Isosceles Triangle 182"/>
              <p:cNvSpPr/>
              <p:nvPr/>
            </p:nvSpPr>
            <p:spPr bwMode="auto">
              <a:xfrm rot="10800000">
                <a:off x="4895878" y="4255779"/>
                <a:ext cx="437161" cy="123383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34091" y="3958024"/>
              <a:ext cx="529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10%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32727" y="2954435"/>
            <a:ext cx="781493" cy="1112138"/>
            <a:chOff x="6095488" y="4971926"/>
            <a:chExt cx="1041990" cy="1482851"/>
          </a:xfrm>
        </p:grpSpPr>
        <p:grpSp>
          <p:nvGrpSpPr>
            <p:cNvPr id="275" name="Group 274"/>
            <p:cNvGrpSpPr/>
            <p:nvPr/>
          </p:nvGrpSpPr>
          <p:grpSpPr>
            <a:xfrm>
              <a:off x="6095488" y="4971926"/>
              <a:ext cx="1041990" cy="1428340"/>
              <a:chOff x="1277801" y="5098546"/>
              <a:chExt cx="1041990" cy="1428340"/>
            </a:xfrm>
          </p:grpSpPr>
          <p:sp>
            <p:nvSpPr>
              <p:cNvPr id="216" name="Rounded Rectangle 215"/>
              <p:cNvSpPr/>
              <p:nvPr/>
            </p:nvSpPr>
            <p:spPr bwMode="auto">
              <a:xfrm>
                <a:off x="1318042" y="5098546"/>
                <a:ext cx="961037" cy="142834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1277801" y="5102761"/>
                <a:ext cx="104199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Next-Gen Virtual Collaboration Environment</a:t>
                </a:r>
              </a:p>
            </p:txBody>
          </p:sp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226" y="5658244"/>
                <a:ext cx="441220" cy="441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1" name="Isosceles Triangle 200"/>
              <p:cNvSpPr/>
              <p:nvPr/>
            </p:nvSpPr>
            <p:spPr bwMode="auto">
              <a:xfrm>
                <a:off x="1575046" y="6351520"/>
                <a:ext cx="437161" cy="123383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6374304" y="6023890"/>
              <a:ext cx="5298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100%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6418" y="2952234"/>
            <a:ext cx="769235" cy="1110131"/>
            <a:chOff x="7301639" y="4968991"/>
            <a:chExt cx="1025647" cy="1480175"/>
          </a:xfrm>
        </p:grpSpPr>
        <p:grpSp>
          <p:nvGrpSpPr>
            <p:cNvPr id="277" name="Group 276"/>
            <p:cNvGrpSpPr/>
            <p:nvPr/>
          </p:nvGrpSpPr>
          <p:grpSpPr>
            <a:xfrm>
              <a:off x="7301639" y="4968991"/>
              <a:ext cx="1025647" cy="1428340"/>
              <a:chOff x="1796679" y="3506464"/>
              <a:chExt cx="1025647" cy="1428340"/>
            </a:xfrm>
          </p:grpSpPr>
          <p:sp>
            <p:nvSpPr>
              <p:cNvPr id="223" name="Rounded Rectangle 222"/>
              <p:cNvSpPr/>
              <p:nvPr/>
            </p:nvSpPr>
            <p:spPr bwMode="auto">
              <a:xfrm>
                <a:off x="1833773" y="3506464"/>
                <a:ext cx="961037" cy="142834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76" name="Group 275"/>
              <p:cNvGrpSpPr/>
              <p:nvPr/>
            </p:nvGrpSpPr>
            <p:grpSpPr>
              <a:xfrm>
                <a:off x="1796679" y="3511463"/>
                <a:ext cx="1025647" cy="1376982"/>
                <a:chOff x="1796679" y="3511463"/>
                <a:chExt cx="1025647" cy="1376982"/>
              </a:xfrm>
            </p:grpSpPr>
            <p:sp>
              <p:nvSpPr>
                <p:cNvPr id="221" name="TextBox 220"/>
                <p:cNvSpPr txBox="1"/>
                <p:nvPr/>
              </p:nvSpPr>
              <p:spPr>
                <a:xfrm>
                  <a:off x="1796679" y="3511463"/>
                  <a:ext cx="1025647" cy="784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4290" tIns="34290" rIns="34290" bIns="34290" rtlCol="0">
                  <a:spAutoFit/>
                </a:bodyPr>
                <a:lstStyle/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Enterprise Data Centers: Advanced Energy Mgt</a:t>
                  </a:r>
                </a:p>
                <a:p>
                  <a:pPr algn="ctr"/>
                  <a:endParaRPr lang="en-US" sz="675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5652" y="4105569"/>
                  <a:ext cx="446578" cy="44657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05" name="Isosceles Triangle 204"/>
                <p:cNvSpPr/>
                <p:nvPr/>
              </p:nvSpPr>
              <p:spPr bwMode="auto">
                <a:xfrm>
                  <a:off x="2080361" y="4765062"/>
                  <a:ext cx="437161" cy="12338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 sz="135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29" name="TextBox 128"/>
            <p:cNvSpPr txBox="1"/>
            <p:nvPr/>
          </p:nvSpPr>
          <p:spPr>
            <a:xfrm>
              <a:off x="7580612" y="6018279"/>
              <a:ext cx="5298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100%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952830" y="1161219"/>
            <a:ext cx="720779" cy="1071255"/>
            <a:chOff x="7460719" y="1399501"/>
            <a:chExt cx="961038" cy="1428340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7460720" y="1399501"/>
              <a:ext cx="961037" cy="142834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460719" y="1400094"/>
              <a:ext cx="961037" cy="507831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Product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 Material Content</a:t>
              </a:r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146" y="1936962"/>
              <a:ext cx="442898" cy="433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1" name="Isosceles Triangle 120"/>
            <p:cNvSpPr/>
            <p:nvPr/>
          </p:nvSpPr>
          <p:spPr bwMode="auto">
            <a:xfrm>
              <a:off x="7739686" y="2656738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213332" y="4585533"/>
            <a:ext cx="327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755817" y="3419551"/>
            <a:ext cx="327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  <a:cs typeface="Arial" pitchFamily="34" charset="0"/>
              </a:rPr>
              <a:t>90%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682971" y="3421647"/>
            <a:ext cx="3273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  <a:cs typeface="Arial" pitchFamily="34" charset="0"/>
              </a:rPr>
              <a:t>90%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318127" y="1095166"/>
            <a:ext cx="2366746" cy="1176279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81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Waste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sites achieved ZW certification in 2015 – all in Massachusetts</a:t>
            </a:r>
          </a:p>
          <a:p>
            <a:pPr lvl="1"/>
            <a:r>
              <a:rPr lang="en-US" dirty="0" smtClean="0"/>
              <a:t>Billerica, Waltham, Sudbury, Marlboro, Tewksbury and Woburn</a:t>
            </a:r>
          </a:p>
          <a:p>
            <a:pPr lvl="1"/>
            <a:r>
              <a:rPr lang="en-US" dirty="0" smtClean="0"/>
              <a:t>Next will be Lemmon Ave. in Dallas, TX</a:t>
            </a:r>
          </a:p>
          <a:p>
            <a:r>
              <a:rPr lang="en-US" dirty="0" smtClean="0"/>
              <a:t>Raytheon now has 6 Certified Zero Waste Business Associates</a:t>
            </a:r>
          </a:p>
          <a:p>
            <a:pPr lvl="1"/>
            <a:r>
              <a:rPr lang="en-US" dirty="0" smtClean="0"/>
              <a:t>MA -2, MS-1, CA -3</a:t>
            </a:r>
          </a:p>
          <a:p>
            <a:r>
              <a:rPr lang="en-US" dirty="0" smtClean="0"/>
              <a:t>We have a plan to get to 20 sites by 2020!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2532380"/>
            <a:ext cx="9144000" cy="261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" t="6152" r="4307" b="3822"/>
          <a:stretch/>
        </p:blipFill>
        <p:spPr>
          <a:xfrm>
            <a:off x="7198173" y="1084964"/>
            <a:ext cx="1874920" cy="16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65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Zero Waste Really Zero 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E-waste can be one of  the unique exceptions to the typical recycling / composting collection program</a:t>
            </a:r>
          </a:p>
          <a:p>
            <a:r>
              <a:rPr lang="en-US" dirty="0" smtClean="0"/>
              <a:t>Special collection containers can be used to collect phones, cables, mice etc.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2" y="2015701"/>
            <a:ext cx="2249012" cy="2910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2015701"/>
            <a:ext cx="2249012" cy="2910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95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E-Waste Portal – Robust Metrics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183" t="1440" r="-183" b="-208"/>
          <a:stretch/>
        </p:blipFill>
        <p:spPr>
          <a:xfrm>
            <a:off x="2999536" y="788727"/>
            <a:ext cx="5001464" cy="4354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289" y="3917632"/>
            <a:ext cx="155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Financial returns of over $175K annually!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2419" y="952281"/>
            <a:ext cx="175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We processed over 652K pounds of e-waste in 2015!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03" y="2176813"/>
            <a:ext cx="1353884" cy="1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403" y="205979"/>
            <a:ext cx="6680597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Responsible Packaging:  Reusable Container for 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404" y="926818"/>
            <a:ext cx="3703603" cy="3394472"/>
          </a:xfrm>
        </p:spPr>
        <p:txBody>
          <a:bodyPr>
            <a:normAutofit/>
          </a:bodyPr>
          <a:lstStyle/>
          <a:p>
            <a:r>
              <a:rPr lang="en-US" sz="1500" dirty="0"/>
              <a:t>Reusable container (4’ x 4’) piloted by in New England</a:t>
            </a:r>
          </a:p>
          <a:p>
            <a:r>
              <a:rPr lang="en-US" sz="1500" b="1" dirty="0"/>
              <a:t>Eliminates</a:t>
            </a:r>
            <a:r>
              <a:rPr lang="en-US" sz="1500" dirty="0"/>
              <a:t> the need for wooden pallets and shrink wrap (40.5 lbs. / shipment)</a:t>
            </a:r>
          </a:p>
          <a:p>
            <a:r>
              <a:rPr lang="en-US" sz="1500" dirty="0"/>
              <a:t>Can be collapsed flat when not in use</a:t>
            </a:r>
          </a:p>
          <a:p>
            <a:r>
              <a:rPr lang="en-US" sz="1500" dirty="0"/>
              <a:t>Better ergonomic design to facilitate loading and unloading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0350" y="1485997"/>
            <a:ext cx="3040651" cy="2953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05947" y="2395267"/>
            <a:ext cx="350693" cy="163657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0" y="3210730"/>
            <a:ext cx="2976994" cy="16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3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4294967295"/>
          </p:nvPr>
        </p:nvSpPr>
        <p:spPr>
          <a:xfrm>
            <a:off x="3314700" y="1414463"/>
            <a:ext cx="3750469" cy="4095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algn="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n-US" dirty="0"/>
              <a:t>Brian </a:t>
            </a:r>
            <a:r>
              <a:rPr lang="en-US" dirty="0" err="1"/>
              <a:t>Balukonis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With the signing of a Resource Management Contract with EL Harvey in 2005</a:t>
            </a:r>
          </a:p>
          <a:p>
            <a:r>
              <a:rPr lang="en-US" sz="2000" dirty="0" smtClean="0"/>
              <a:t>This brought the focus squarely on waste reduction and how we could generate less waste and recycle/reuse more commodities</a:t>
            </a:r>
          </a:p>
          <a:p>
            <a:pPr lvl="1"/>
            <a:r>
              <a:rPr lang="en-US" sz="1600" dirty="0" smtClean="0"/>
              <a:t>A shared responsibility with RTN and El Harvey</a:t>
            </a:r>
          </a:p>
          <a:p>
            <a:pPr lvl="1"/>
            <a:r>
              <a:rPr lang="en-US" sz="1600" dirty="0" smtClean="0"/>
              <a:t>Incentivized to drive down waste volumes</a:t>
            </a:r>
          </a:p>
          <a:p>
            <a:r>
              <a:rPr lang="en-US" sz="2000" dirty="0" smtClean="0"/>
              <a:t>As the contract matured we moved to include composting, wood, scrap metal and e-waste</a:t>
            </a:r>
          </a:p>
          <a:p>
            <a:r>
              <a:rPr lang="en-US" sz="2000" b="1" dirty="0" smtClean="0"/>
              <a:t>Strong supplier partnerships</a:t>
            </a:r>
            <a:r>
              <a:rPr lang="en-US" sz="2000" dirty="0" smtClean="0"/>
              <a:t> are required for successful Zero Waste Programs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Began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0" y="3810000"/>
            <a:ext cx="1142374" cy="11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38" y="3989201"/>
            <a:ext cx="2195882" cy="796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balukob\Desktop\BB\New pics 2012\BB Pics 4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50080" y="189463"/>
            <a:ext cx="2240384" cy="1861457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05" y="1700530"/>
            <a:ext cx="2696894" cy="202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2"/>
          <a:stretch/>
        </p:blipFill>
        <p:spPr>
          <a:xfrm>
            <a:off x="3615055" y="-7343"/>
            <a:ext cx="2524488" cy="1911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07" y="2711866"/>
            <a:ext cx="1564481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" t="6152" r="4307" b="3822"/>
          <a:stretch/>
        </p:blipFill>
        <p:spPr>
          <a:xfrm>
            <a:off x="1693710" y="4244259"/>
            <a:ext cx="1037909" cy="899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069" y="3662062"/>
            <a:ext cx="1812388" cy="1360982"/>
          </a:xfrm>
          <a:prstGeom prst="rect">
            <a:avLst/>
          </a:prstGeom>
        </p:spPr>
      </p:pic>
      <p:graphicFrame>
        <p:nvGraphicFramePr>
          <p:cNvPr id="10" name="Object 2" descr="100_2479"/>
          <p:cNvGraphicFramePr>
            <a:graphicFrameLocks noChangeAspect="1"/>
          </p:cNvGraphicFramePr>
          <p:nvPr>
            <p:extLst/>
          </p:nvPr>
        </p:nvGraphicFramePr>
        <p:xfrm>
          <a:off x="2662195" y="2520277"/>
          <a:ext cx="3230672" cy="193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9" imgW="16200000" imgH="9717120" progId="AcroExch.Document.7">
                  <p:embed/>
                </p:oleObj>
              </mc:Choice>
              <mc:Fallback>
                <p:oleObj name="Acrobat Document" r:id="rId9" imgW="16200000" imgH="9717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195" y="2520277"/>
                        <a:ext cx="3230672" cy="1936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80" y="3984184"/>
            <a:ext cx="2064839" cy="115931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400" y="1675187"/>
            <a:ext cx="1618605" cy="107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74"/>
          <a:stretch/>
        </p:blipFill>
        <p:spPr>
          <a:xfrm>
            <a:off x="2851665" y="-7815"/>
            <a:ext cx="880430" cy="27306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r="42148"/>
          <a:stretch/>
        </p:blipFill>
        <p:spPr>
          <a:xfrm>
            <a:off x="1135860" y="-7342"/>
            <a:ext cx="1740238" cy="2719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07" r="19879" b="70904"/>
          <a:stretch/>
        </p:blipFill>
        <p:spPr>
          <a:xfrm>
            <a:off x="1125819" y="3723201"/>
            <a:ext cx="2039153" cy="5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1828305" y="839344"/>
            <a:ext cx="5543550" cy="35909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b="1" dirty="0" smtClean="0"/>
              <a:t>Our commitment to future generations</a:t>
            </a:r>
          </a:p>
          <a:p>
            <a:pPr marL="0" indent="0">
              <a:buNone/>
            </a:pPr>
            <a:r>
              <a:rPr lang="en-US" i="1" dirty="0" smtClean="0"/>
              <a:t>Engaging our employees, customers, suppliers and communities to protect our environment and conserve natural resources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650" b="1" dirty="0"/>
              <a:t>Strategic Focus Areas: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Energy Efficiency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Greenhouse Gas Emission Reductions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Recycling and Waste Minimization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Water Conservation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Design for Sustainability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Eco-Friendly Supply Chain </a:t>
            </a:r>
          </a:p>
          <a:p>
            <a:pPr marL="0" indent="0">
              <a:spcBef>
                <a:spcPts val="75"/>
              </a:spcBef>
            </a:pPr>
            <a:r>
              <a:rPr lang="en-US" sz="1650" dirty="0"/>
              <a:t>  Environmental Stewardship </a:t>
            </a:r>
          </a:p>
        </p:txBody>
      </p:sp>
      <p:sp>
        <p:nvSpPr>
          <p:cNvPr id="56322" name="Title 1"/>
          <p:cNvSpPr txBox="1">
            <a:spLocks/>
          </p:cNvSpPr>
          <p:nvPr/>
        </p:nvSpPr>
        <p:spPr bwMode="auto">
          <a:xfrm>
            <a:off x="1445785" y="214312"/>
            <a:ext cx="6065357" cy="519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3338" rIns="67865" bIns="33338" anchor="b"/>
          <a:lstStyle/>
          <a:p>
            <a:pPr algn="l" eaLnBrk="1" hangingPunct="1">
              <a:spcBef>
                <a:spcPct val="0"/>
              </a:spcBef>
              <a:buClrTx/>
              <a:buSzTx/>
            </a:pPr>
            <a:r>
              <a:rPr lang="en-US" sz="2100" b="1" dirty="0">
                <a:solidFill>
                  <a:srgbClr val="000000"/>
                </a:solidFill>
                <a:cs typeface="Arial" charset="0"/>
              </a:rPr>
              <a:t>Raytheon Sustainability </a:t>
            </a:r>
          </a:p>
        </p:txBody>
      </p:sp>
      <p:pic>
        <p:nvPicPr>
          <p:cNvPr id="5" name="Picture 28" descr="Sustainability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798" y="3764959"/>
            <a:ext cx="1741884" cy="5000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98239">
            <a:off x="238291" y="1092945"/>
            <a:ext cx="87400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902481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438676" y="1683885"/>
            <a:ext cx="1224023" cy="3133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en-US" sz="1200" b="1" dirty="0"/>
              <a:t>Collaborate</a:t>
            </a:r>
          </a:p>
          <a:p>
            <a:pPr algn="ctr"/>
            <a:endParaRPr lang="en-US" sz="1200" dirty="0"/>
          </a:p>
          <a:p>
            <a:r>
              <a:rPr lang="en-US" sz="1200" dirty="0"/>
              <a:t>Collaborate with suppliers, customers, industry, academia, and communities to develop and deploy sustainable solutions.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82628" y="1692790"/>
            <a:ext cx="1224023" cy="3133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en-US" sz="1200" b="1" dirty="0"/>
              <a:t>Integrate</a:t>
            </a:r>
          </a:p>
          <a:p>
            <a:pPr algn="ctr"/>
            <a:endParaRPr lang="en-US" sz="1200" b="1" dirty="0"/>
          </a:p>
          <a:p>
            <a:r>
              <a:rPr lang="en-US" sz="1200" dirty="0"/>
              <a:t>Integrate principles of sustainability into the design of our products, processes and services  through their entire lifecycle.</a:t>
            </a:r>
            <a:endParaRPr lang="en-US" sz="105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20404" y="312854"/>
            <a:ext cx="6329124" cy="514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100" dirty="0"/>
              <a:t>Raytheon Sustainability Vision and Aspirations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57118" y="729131"/>
            <a:ext cx="6858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Be a global leader in  sustainability through innovation, </a:t>
            </a:r>
          </a:p>
          <a:p>
            <a:pPr algn="ctr"/>
            <a:r>
              <a:rPr lang="en-US" b="1" dirty="0"/>
              <a:t>employee engagement, and stakeholder collaboration.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01012" y="1683885"/>
            <a:ext cx="1224023" cy="3133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en-US" sz="1200" b="1" dirty="0"/>
              <a:t>Optimize</a:t>
            </a:r>
          </a:p>
          <a:p>
            <a:endParaRPr lang="en-US" sz="1200" dirty="0"/>
          </a:p>
          <a:p>
            <a:r>
              <a:rPr lang="en-US" sz="1200" dirty="0"/>
              <a:t>Optimize environmental performance throughout the value chain by engaging in responsible resource management. 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780000" y="1692790"/>
            <a:ext cx="1224023" cy="3133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en-US" sz="1200" b="1" dirty="0"/>
              <a:t>Empower</a:t>
            </a:r>
          </a:p>
          <a:p>
            <a:pPr algn="ctr"/>
            <a:endParaRPr lang="en-US" sz="1200" dirty="0"/>
          </a:p>
          <a:p>
            <a:r>
              <a:rPr lang="en-US" sz="1200" dirty="0"/>
              <a:t>Empower our employees and  partners to work and live sustainably.</a:t>
            </a:r>
          </a:p>
        </p:txBody>
      </p:sp>
      <p:sp>
        <p:nvSpPr>
          <p:cNvPr id="11" name="TextBox 10"/>
          <p:cNvSpPr txBox="1"/>
          <p:nvPr/>
        </p:nvSpPr>
        <p:spPr>
          <a:xfrm rot="20198239">
            <a:off x="227405" y="1985575"/>
            <a:ext cx="87400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6215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Materiality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15713242" y="1299410"/>
            <a:ext cx="685800" cy="685800"/>
          </a:xfrm>
          <a:prstGeom prst="bentConnector3">
            <a:avLst/>
          </a:prstGeom>
          <a:ln w="12700">
            <a:solidFill>
              <a:srgbClr val="B5B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4950994" y="1084922"/>
            <a:ext cx="2364206" cy="1157844"/>
          </a:xfrm>
          <a:prstGeom prst="bentConnector3">
            <a:avLst>
              <a:gd name="adj1" fmla="val -481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105843" y="1042060"/>
            <a:ext cx="3209357" cy="1833881"/>
          </a:xfrm>
          <a:prstGeom prst="bentConnector3">
            <a:avLst>
              <a:gd name="adj1" fmla="val 199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401278" y="1027772"/>
            <a:ext cx="4126449" cy="2342408"/>
          </a:xfrm>
          <a:prstGeom prst="bentConnector3">
            <a:avLst>
              <a:gd name="adj1" fmla="val 1943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78" y="906542"/>
            <a:ext cx="6048375" cy="3833336"/>
          </a:xfrm>
          <a:prstGeom prst="rect">
            <a:avLst/>
          </a:prstGeom>
          <a:noFill/>
        </p:spPr>
      </p:pic>
      <p:cxnSp>
        <p:nvCxnSpPr>
          <p:cNvPr id="13" name="Elbow Connector 12"/>
          <p:cNvCxnSpPr/>
          <p:nvPr/>
        </p:nvCxnSpPr>
        <p:spPr>
          <a:xfrm>
            <a:off x="3489008" y="1154430"/>
            <a:ext cx="3869055" cy="2108835"/>
          </a:xfrm>
          <a:prstGeom prst="bentConnector3">
            <a:avLst>
              <a:gd name="adj1" fmla="val -2733"/>
            </a:avLst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4" name="Elbow Connector 13"/>
          <p:cNvCxnSpPr/>
          <p:nvPr/>
        </p:nvCxnSpPr>
        <p:spPr>
          <a:xfrm>
            <a:off x="88583" y="1102995"/>
            <a:ext cx="8098155" cy="16449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5" name="Elbow Connector 14"/>
          <p:cNvCxnSpPr/>
          <p:nvPr/>
        </p:nvCxnSpPr>
        <p:spPr>
          <a:xfrm>
            <a:off x="2237422" y="1114425"/>
            <a:ext cx="5289233" cy="111918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18" name="Flowchart: Connector 17"/>
          <p:cNvSpPr/>
          <p:nvPr/>
        </p:nvSpPr>
        <p:spPr bwMode="auto">
          <a:xfrm>
            <a:off x="4114800" y="332252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4909185" y="144228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5566410" y="158516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5846445" y="173946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5846445" y="189377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5852160" y="212237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5766435" y="225953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6395085" y="160802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6452235" y="199092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 bwMode="auto">
          <a:xfrm>
            <a:off x="4207667" y="142724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 bwMode="auto">
          <a:xfrm>
            <a:off x="4213382" y="167870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 bwMode="auto">
          <a:xfrm>
            <a:off x="4213382" y="199874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 bwMode="auto">
          <a:xfrm>
            <a:off x="4933472" y="341035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 bwMode="auto">
          <a:xfrm>
            <a:off x="4807742" y="318175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 bwMode="auto">
          <a:xfrm>
            <a:off x="4852033" y="267311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 bwMode="auto">
          <a:xfrm>
            <a:off x="5402102" y="264454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 bwMode="auto">
          <a:xfrm>
            <a:off x="6419372" y="230735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 bwMode="auto">
          <a:xfrm>
            <a:off x="4110512" y="3713245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 bwMode="auto">
          <a:xfrm>
            <a:off x="3367562" y="343321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 bwMode="auto">
          <a:xfrm>
            <a:off x="3367562" y="369610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 bwMode="auto">
          <a:xfrm>
            <a:off x="2636042" y="3798970"/>
            <a:ext cx="42863" cy="42863"/>
          </a:xfrm>
          <a:prstGeom prst="flowChartConnector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8906" y="3736105"/>
            <a:ext cx="8008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climate change advocacy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5516" y="3640304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land stewardship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5424" y="3630378"/>
            <a:ext cx="62365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ozone depleting substances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5002" y="3343394"/>
            <a:ext cx="71704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water quality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1944" y="3244450"/>
            <a:ext cx="75009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air quality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57160" y="1825124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sustainable sourcing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9377" y="1723428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3575" y="3274298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875" y="3388598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45817" y="1652855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56245" y="1917614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renewable energy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56245" y="1636866"/>
            <a:ext cx="149733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sustainable products &amp; services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0530" y="1366316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water use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77298" y="1380479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GHG emissions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25675" y="2587224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eco-manufacturing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1516" y="2230955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materials of concern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2925" y="3337399"/>
            <a:ext cx="68291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use of scarce resources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95098" y="1915202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design for sustainability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93654" y="1539440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global EHS standards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60733" y="2031025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supplier standards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89269" y="1513860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energy use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80723" y="2213147"/>
            <a:ext cx="61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sustainable buildings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9420" y="3099126"/>
            <a:ext cx="652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contaminated </a:t>
            </a:r>
          </a:p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site mgmt.</a:t>
            </a:r>
          </a:p>
          <a:p>
            <a:endParaRPr lang="en-US" sz="67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84802" y="2600841"/>
            <a:ext cx="112728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waste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56802" y="1678706"/>
            <a:ext cx="103084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000000"/>
                </a:solidFill>
                <a:cs typeface="Arial" pitchFamily="34" charset="0"/>
              </a:rPr>
              <a:t>supplier performance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29088" y="1161574"/>
            <a:ext cx="9284" cy="15935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29088" y="2744428"/>
            <a:ext cx="2955628" cy="35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organmckinley.co.uk/sites/morganmckinley.co.uk/files/styles/large/public/Spotlight.jpg?itok=hViTZA9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408" r="9533" b="-408"/>
          <a:stretch/>
        </p:blipFill>
        <p:spPr bwMode="auto">
          <a:xfrm>
            <a:off x="980574" y="802830"/>
            <a:ext cx="6930189" cy="4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Lights on Zero Waste….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 descr="http://www3.jjc.edu/ftp/wdc12/rlebeck/Images/electronic_wa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07" y="2116500"/>
            <a:ext cx="2021681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16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274511" y="62809"/>
            <a:ext cx="6600328" cy="623888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100" b="1" dirty="0">
                <a:solidFill>
                  <a:srgbClr val="000000"/>
                </a:solidFill>
                <a:cs typeface="Arial" charset="0"/>
              </a:rPr>
              <a:t>2015 Sustainability Goals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1629064" y="812675"/>
            <a:ext cx="1817703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2641" indent="-172641"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Energy Efficiency</a:t>
            </a: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3620623" y="824151"/>
            <a:ext cx="1824362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Greenhouse Gas Emissions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5670613" y="825289"/>
            <a:ext cx="1811201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2641" indent="-172641"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Eco-Friendly Supply Chain</a:t>
            </a:r>
          </a:p>
        </p:txBody>
      </p:sp>
      <p:grpSp>
        <p:nvGrpSpPr>
          <p:cNvPr id="2" name="Group 79"/>
          <p:cNvGrpSpPr/>
          <p:nvPr/>
        </p:nvGrpSpPr>
        <p:grpSpPr>
          <a:xfrm>
            <a:off x="2199215" y="2208941"/>
            <a:ext cx="720778" cy="1028700"/>
            <a:chOff x="1330219" y="2895600"/>
            <a:chExt cx="961037" cy="1371600"/>
          </a:xfrm>
          <a:solidFill>
            <a:schemeClr val="accent1"/>
          </a:solidFill>
        </p:grpSpPr>
        <p:sp>
          <p:nvSpPr>
            <p:cNvPr id="172" name="Rounded Rectangle 171"/>
            <p:cNvSpPr/>
            <p:nvPr/>
          </p:nvSpPr>
          <p:spPr bwMode="auto">
            <a:xfrm>
              <a:off x="1330219" y="2895600"/>
              <a:ext cx="961037" cy="137160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750" dirty="0" err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4835" y="3838581"/>
              <a:ext cx="81180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100%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57514" y="2931772"/>
              <a:ext cx="9064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Green</a:t>
              </a:r>
            </a:p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 Buildings</a:t>
              </a:r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4173011" y="2198328"/>
            <a:ext cx="781493" cy="1028700"/>
            <a:chOff x="2378970" y="2895600"/>
            <a:chExt cx="1041990" cy="1371600"/>
          </a:xfrm>
          <a:solidFill>
            <a:srgbClr val="FFFFCC"/>
          </a:solidFill>
        </p:grpSpPr>
        <p:sp>
          <p:nvSpPr>
            <p:cNvPr id="169" name="Rounded Rectangle 168"/>
            <p:cNvSpPr/>
            <p:nvPr/>
          </p:nvSpPr>
          <p:spPr bwMode="auto">
            <a:xfrm>
              <a:off x="2433989" y="2895600"/>
              <a:ext cx="961037" cy="137160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78970" y="2906996"/>
              <a:ext cx="104199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290" tIns="34290" rIns="34290" bIns="34290" rtlCol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Renewable Energy</a:t>
              </a:r>
            </a:p>
            <a:p>
              <a:pPr algn="ctr"/>
              <a:endParaRPr lang="en-US" sz="675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516557" y="3838581"/>
              <a:ext cx="8118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5%</a:t>
              </a: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1471746" y="3505612"/>
            <a:ext cx="1797724" cy="19154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0574" rIns="0" bIns="1371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1500"/>
              </a:spcBef>
              <a:spcAft>
                <a:spcPts val="1125"/>
              </a:spcAft>
              <a:buClr>
                <a:srgbClr val="000000"/>
              </a:buClr>
            </a:pPr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Recycling / Waste</a:t>
            </a:r>
          </a:p>
        </p:txBody>
      </p:sp>
      <p:grpSp>
        <p:nvGrpSpPr>
          <p:cNvPr id="4" name="Group 77"/>
          <p:cNvGrpSpPr/>
          <p:nvPr/>
        </p:nvGrpSpPr>
        <p:grpSpPr>
          <a:xfrm>
            <a:off x="6212951" y="2224967"/>
            <a:ext cx="720778" cy="1028700"/>
            <a:chOff x="3536408" y="2895600"/>
            <a:chExt cx="961037" cy="1371600"/>
          </a:xfrm>
          <a:solidFill>
            <a:schemeClr val="bg1">
              <a:lumMod val="85000"/>
            </a:schemeClr>
          </a:solidFill>
        </p:grpSpPr>
        <p:sp>
          <p:nvSpPr>
            <p:cNvPr id="166" name="Rounded Rectangle 165"/>
            <p:cNvSpPr/>
            <p:nvPr/>
          </p:nvSpPr>
          <p:spPr bwMode="auto">
            <a:xfrm>
              <a:off x="3536408" y="2895600"/>
              <a:ext cx="961037" cy="1371600"/>
            </a:xfrm>
            <a:prstGeom prst="round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93909" y="2919384"/>
              <a:ext cx="846034" cy="463412"/>
            </a:xfrm>
            <a:prstGeom prst="rect">
              <a:avLst/>
            </a:prstGeom>
            <a:noFill/>
          </p:spPr>
          <p:txBody>
            <a:bodyPr wrap="square" lIns="34290" tIns="34290" rIns="34290" bIns="34290" rtlCol="0">
              <a:noAutofit/>
            </a:bodyPr>
            <a:lstStyle/>
            <a:p>
              <a:pPr algn="ctr"/>
              <a:r>
                <a:rPr lang="en-US" sz="675" dirty="0">
                  <a:solidFill>
                    <a:srgbClr val="000000"/>
                  </a:solidFill>
                  <a:cs typeface="Arial" pitchFamily="34" charset="0"/>
                </a:rPr>
                <a:t>Recycled Paper Use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87987" y="3847207"/>
              <a:ext cx="711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00000"/>
                  </a:solidFill>
                  <a:cs typeface="Arial" pitchFamily="34" charset="0"/>
                </a:rPr>
                <a:t>100%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1787790" y="1078904"/>
            <a:ext cx="720778" cy="1028700"/>
            <a:chOff x="859719" y="1438538"/>
            <a:chExt cx="961037" cy="1371600"/>
          </a:xfrm>
        </p:grpSpPr>
        <p:grpSp>
          <p:nvGrpSpPr>
            <p:cNvPr id="6" name="Group 66"/>
            <p:cNvGrpSpPr/>
            <p:nvPr/>
          </p:nvGrpSpPr>
          <p:grpSpPr>
            <a:xfrm>
              <a:off x="859719" y="1438538"/>
              <a:ext cx="961037" cy="1371600"/>
              <a:chOff x="1330219" y="1474048"/>
              <a:chExt cx="961037" cy="1371600"/>
            </a:xfrm>
            <a:solidFill>
              <a:schemeClr val="accent1"/>
            </a:solidFill>
          </p:grpSpPr>
          <p:sp>
            <p:nvSpPr>
              <p:cNvPr id="129" name="Rounded Rectangle 128"/>
              <p:cNvSpPr/>
              <p:nvPr/>
            </p:nvSpPr>
            <p:spPr bwMode="auto">
              <a:xfrm>
                <a:off x="1330219" y="1474048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487063" y="2447887"/>
                <a:ext cx="711146" cy="284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88" dirty="0">
                    <a:solidFill>
                      <a:srgbClr val="000000"/>
                    </a:solidFill>
                    <a:cs typeface="Arial" pitchFamily="34" charset="0"/>
                  </a:rPr>
                  <a:t>10%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443550" y="1501324"/>
                <a:ext cx="73437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Energy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Use</a:t>
                </a:r>
              </a:p>
            </p:txBody>
          </p:sp>
        </p:grpSp>
        <p:pic>
          <p:nvPicPr>
            <p:cNvPr id="93" name="Picture 92" descr="Energy Use_Ops gr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743" y="1930032"/>
              <a:ext cx="350271" cy="3502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13"/>
          <p:cNvGrpSpPr/>
          <p:nvPr/>
        </p:nvGrpSpPr>
        <p:grpSpPr>
          <a:xfrm>
            <a:off x="2576908" y="1083306"/>
            <a:ext cx="720778" cy="1028700"/>
            <a:chOff x="1911877" y="1444408"/>
            <a:chExt cx="961037" cy="1371600"/>
          </a:xfrm>
        </p:grpSpPr>
        <p:grpSp>
          <p:nvGrpSpPr>
            <p:cNvPr id="8" name="Group 85"/>
            <p:cNvGrpSpPr/>
            <p:nvPr/>
          </p:nvGrpSpPr>
          <p:grpSpPr>
            <a:xfrm>
              <a:off x="1911877" y="1444408"/>
              <a:ext cx="961037" cy="1371600"/>
              <a:chOff x="3571985" y="4986599"/>
              <a:chExt cx="961037" cy="1371600"/>
            </a:xfrm>
            <a:solidFill>
              <a:schemeClr val="accent1"/>
            </a:solidFill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3571985" y="4986599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618085" y="5023694"/>
                <a:ext cx="868836" cy="369332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IT Energy 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Use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660868" y="5942964"/>
                <a:ext cx="7832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1 MW</a:t>
                </a:r>
              </a:p>
            </p:txBody>
          </p:sp>
        </p:grpSp>
        <p:pic>
          <p:nvPicPr>
            <p:cNvPr id="99" name="Picture 98" descr="Energy Use_Ops gre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838" y="1928142"/>
              <a:ext cx="350271" cy="350271"/>
            </a:xfrm>
            <a:prstGeom prst="rect">
              <a:avLst/>
            </a:prstGeom>
            <a:solidFill>
              <a:srgbClr val="DAD9A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3" name="Picture 102" descr="Energy Use_Ops 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6564" y="2542282"/>
            <a:ext cx="262703" cy="26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12"/>
          <p:cNvGrpSpPr/>
          <p:nvPr/>
        </p:nvGrpSpPr>
        <p:grpSpPr>
          <a:xfrm>
            <a:off x="3784769" y="1083258"/>
            <a:ext cx="720778" cy="1031003"/>
            <a:chOff x="3522358" y="1444344"/>
            <a:chExt cx="961037" cy="1374670"/>
          </a:xfrm>
        </p:grpSpPr>
        <p:grpSp>
          <p:nvGrpSpPr>
            <p:cNvPr id="10" name="Group 69"/>
            <p:cNvGrpSpPr/>
            <p:nvPr/>
          </p:nvGrpSpPr>
          <p:grpSpPr>
            <a:xfrm>
              <a:off x="3522358" y="1444344"/>
              <a:ext cx="961037" cy="1374670"/>
              <a:chOff x="4640178" y="1470978"/>
              <a:chExt cx="961037" cy="1374670"/>
            </a:xfrm>
            <a:solidFill>
              <a:srgbClr val="FFFFCC"/>
            </a:solidFill>
          </p:grpSpPr>
          <p:sp>
            <p:nvSpPr>
              <p:cNvPr id="95" name="Rounded Rectangle 94"/>
              <p:cNvSpPr/>
              <p:nvPr/>
            </p:nvSpPr>
            <p:spPr bwMode="auto">
              <a:xfrm>
                <a:off x="4640178" y="1474048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91001" y="2442463"/>
                <a:ext cx="711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10%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686278" y="1470978"/>
                <a:ext cx="868836" cy="369332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GHG Emissions</a:t>
                </a:r>
              </a:p>
            </p:txBody>
          </p:sp>
        </p:grpSp>
        <p:pic>
          <p:nvPicPr>
            <p:cNvPr id="104" name="Picture 103" descr="Energy Use_Ops gree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70" y="1924040"/>
              <a:ext cx="346186" cy="346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5" name="Picture 104" descr="Energy Use_Ops 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9269" y="2552152"/>
            <a:ext cx="259640" cy="25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1"/>
          <p:cNvGrpSpPr/>
          <p:nvPr/>
        </p:nvGrpSpPr>
        <p:grpSpPr>
          <a:xfrm>
            <a:off x="4607854" y="1092220"/>
            <a:ext cx="720778" cy="1028700"/>
            <a:chOff x="4619805" y="1456293"/>
            <a:chExt cx="961037" cy="1371600"/>
          </a:xfrm>
        </p:grpSpPr>
        <p:grpSp>
          <p:nvGrpSpPr>
            <p:cNvPr id="12" name="Group 71"/>
            <p:cNvGrpSpPr/>
            <p:nvPr/>
          </p:nvGrpSpPr>
          <p:grpSpPr>
            <a:xfrm>
              <a:off x="4619805" y="1456293"/>
              <a:ext cx="961037" cy="1371600"/>
              <a:chOff x="6848093" y="1474048"/>
              <a:chExt cx="961037" cy="1371600"/>
            </a:xfrm>
            <a:solidFill>
              <a:srgbClr val="FFFFCC"/>
            </a:solidFill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6848093" y="1474048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37301" y="2451089"/>
                <a:ext cx="782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5%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854320" y="1475415"/>
                <a:ext cx="948584" cy="369332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Travel/Supplier GHGs</a:t>
                </a:r>
              </a:p>
            </p:txBody>
          </p:sp>
        </p:grpSp>
        <p:pic>
          <p:nvPicPr>
            <p:cNvPr id="110" name="Picture 109" descr="Energy Use_Ops gre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5331" y="1936724"/>
              <a:ext cx="346186" cy="346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0"/>
          <p:cNvGrpSpPr/>
          <p:nvPr/>
        </p:nvGrpSpPr>
        <p:grpSpPr>
          <a:xfrm>
            <a:off x="5800575" y="1086404"/>
            <a:ext cx="720778" cy="1028700"/>
            <a:chOff x="6210100" y="1448539"/>
            <a:chExt cx="961037" cy="1371600"/>
          </a:xfrm>
        </p:grpSpPr>
        <p:grpSp>
          <p:nvGrpSpPr>
            <p:cNvPr id="14" name="Group 76"/>
            <p:cNvGrpSpPr/>
            <p:nvPr/>
          </p:nvGrpSpPr>
          <p:grpSpPr>
            <a:xfrm>
              <a:off x="6210100" y="1448539"/>
              <a:ext cx="961037" cy="1371600"/>
              <a:chOff x="5739571" y="2895600"/>
              <a:chExt cx="961037" cy="1371600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5739571" y="2895600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775708" y="2899667"/>
                <a:ext cx="888762" cy="507831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Eco-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Friendly Procurement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925402" y="3898963"/>
                <a:ext cx="711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  <p:pic>
          <p:nvPicPr>
            <p:cNvPr id="111" name="Picture 110" descr="Energy Use_Ops gree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1094" y="1947843"/>
              <a:ext cx="346186" cy="346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5" name="Picture 114" descr="Energy Use_Ops gree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3478" y="2552152"/>
            <a:ext cx="259640" cy="25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8"/>
          <p:cNvGrpSpPr/>
          <p:nvPr/>
        </p:nvGrpSpPr>
        <p:grpSpPr>
          <a:xfrm>
            <a:off x="5946418" y="3503551"/>
            <a:ext cx="1834859" cy="1318655"/>
            <a:chOff x="6404557" y="4671401"/>
            <a:chExt cx="2446479" cy="1758206"/>
          </a:xfrm>
        </p:grpSpPr>
        <p:grpSp>
          <p:nvGrpSpPr>
            <p:cNvPr id="17" name="Group 7"/>
            <p:cNvGrpSpPr/>
            <p:nvPr/>
          </p:nvGrpSpPr>
          <p:grpSpPr>
            <a:xfrm>
              <a:off x="6404557" y="4671401"/>
              <a:ext cx="2446479" cy="1758206"/>
              <a:chOff x="6404557" y="4671401"/>
              <a:chExt cx="2446479" cy="1758206"/>
            </a:xfrm>
          </p:grpSpPr>
          <p:grpSp>
            <p:nvGrpSpPr>
              <p:cNvPr id="18" name="Group 144"/>
              <p:cNvGrpSpPr/>
              <p:nvPr/>
            </p:nvGrpSpPr>
            <p:grpSpPr>
              <a:xfrm>
                <a:off x="6404557" y="4671401"/>
                <a:ext cx="2446479" cy="1758206"/>
                <a:chOff x="4651216" y="4700299"/>
                <a:chExt cx="2446479" cy="1758206"/>
              </a:xfrm>
            </p:grpSpPr>
            <p:grpSp>
              <p:nvGrpSpPr>
                <p:cNvPr id="19" name="Group 89"/>
                <p:cNvGrpSpPr/>
                <p:nvPr/>
              </p:nvGrpSpPr>
              <p:grpSpPr>
                <a:xfrm>
                  <a:off x="4878591" y="5086905"/>
                  <a:ext cx="961037" cy="1371600"/>
                  <a:chOff x="4727674" y="4986599"/>
                  <a:chExt cx="961037" cy="1371600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 bwMode="auto">
                  <a:xfrm>
                    <a:off x="4727674" y="4986599"/>
                    <a:ext cx="961037" cy="13716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 sz="1350" dirty="0" err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755347" y="5014506"/>
                    <a:ext cx="914400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34290" tIns="34290" rIns="34290" bIns="34290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Materials of Concern in Design</a:t>
                    </a:r>
                  </a:p>
                </p:txBody>
              </p:sp>
            </p:grpSp>
            <p:grpSp>
              <p:nvGrpSpPr>
                <p:cNvPr id="20" name="Group 90"/>
                <p:cNvGrpSpPr/>
                <p:nvPr/>
              </p:nvGrpSpPr>
              <p:grpSpPr>
                <a:xfrm>
                  <a:off x="5937971" y="5086905"/>
                  <a:ext cx="961037" cy="1371600"/>
                  <a:chOff x="5831444" y="4986599"/>
                  <a:chExt cx="961037" cy="1371600"/>
                </a:xfrm>
              </p:grpSpPr>
              <p:sp>
                <p:nvSpPr>
                  <p:cNvPr id="125" name="Rounded Rectangle 124"/>
                  <p:cNvSpPr/>
                  <p:nvPr/>
                </p:nvSpPr>
                <p:spPr bwMode="auto">
                  <a:xfrm>
                    <a:off x="5831444" y="4986599"/>
                    <a:ext cx="961037" cy="13716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 sz="1350" dirty="0" err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5864419" y="4989208"/>
                    <a:ext cx="86826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34290" tIns="34290" rIns="34290" bIns="34290" rtlCol="0">
                    <a:spAutoFit/>
                  </a:bodyPr>
                  <a:lstStyle/>
                  <a:p>
                    <a:pPr algn="ctr"/>
                    <a:r>
                      <a:rPr lang="en-US" sz="675" dirty="0">
                        <a:solidFill>
                          <a:srgbClr val="000000"/>
                        </a:solidFill>
                        <a:cs typeface="Arial" pitchFamily="34" charset="0"/>
                      </a:rPr>
                      <a:t>Product Material Content</a:t>
                    </a:r>
                  </a:p>
                </p:txBody>
              </p:sp>
            </p:grpSp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4651216" y="4700299"/>
                  <a:ext cx="2446479" cy="255389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20574" rIns="0" bIns="13716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40481" indent="-40481" algn="ctr" fontAlgn="base">
                    <a:spcBef>
                      <a:spcPts val="1500"/>
                    </a:spcBef>
                    <a:spcAft>
                      <a:spcPts val="1125"/>
                    </a:spcAft>
                    <a:buClr>
                      <a:srgbClr val="000000"/>
                    </a:buClr>
                  </a:pPr>
                  <a:r>
                    <a:rPr lang="en-US" sz="900" b="1" dirty="0">
                      <a:solidFill>
                        <a:srgbClr val="FFFFFF"/>
                      </a:solidFill>
                      <a:cs typeface="Arial" charset="0"/>
                    </a:rPr>
                    <a:t>Design for Sustainability</a:t>
                  </a:r>
                </a:p>
              </p:txBody>
            </p:sp>
          </p:grpSp>
          <p:pic>
            <p:nvPicPr>
              <p:cNvPr id="122" name="Picture 121" descr="Energy Use_Ops gree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931078" y="5591063"/>
                <a:ext cx="351379" cy="35137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24" name="Picture 123" descr="Energy Use_Ops gree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2729" y="5585929"/>
              <a:ext cx="351379" cy="351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4" name="Isosceles Triangle 133"/>
          <p:cNvSpPr/>
          <p:nvPr/>
        </p:nvSpPr>
        <p:spPr bwMode="auto">
          <a:xfrm rot="10800000">
            <a:off x="2774809" y="1980647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8" name="Isosceles Triangle 137"/>
          <p:cNvSpPr/>
          <p:nvPr/>
        </p:nvSpPr>
        <p:spPr bwMode="auto">
          <a:xfrm rot="10800000">
            <a:off x="1984242" y="1980647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Isosceles Triangle 139"/>
          <p:cNvSpPr/>
          <p:nvPr/>
        </p:nvSpPr>
        <p:spPr bwMode="auto">
          <a:xfrm rot="10800000">
            <a:off x="6323277" y="4699391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1" name="Group 3"/>
          <p:cNvGrpSpPr/>
          <p:nvPr/>
        </p:nvGrpSpPr>
        <p:grpSpPr>
          <a:xfrm>
            <a:off x="4691846" y="3501796"/>
            <a:ext cx="1151879" cy="1320408"/>
            <a:chOff x="4731795" y="4591427"/>
            <a:chExt cx="1535838" cy="1760544"/>
          </a:xfrm>
        </p:grpSpPr>
        <p:grpSp>
          <p:nvGrpSpPr>
            <p:cNvPr id="22" name="Group 146"/>
            <p:cNvGrpSpPr/>
            <p:nvPr/>
          </p:nvGrpSpPr>
          <p:grpSpPr>
            <a:xfrm>
              <a:off x="4731795" y="4591427"/>
              <a:ext cx="1535838" cy="1760544"/>
              <a:chOff x="7253056" y="4697959"/>
              <a:chExt cx="1535838" cy="1760544"/>
            </a:xfrm>
          </p:grpSpPr>
          <p:grpSp>
            <p:nvGrpSpPr>
              <p:cNvPr id="23" name="Group 70"/>
              <p:cNvGrpSpPr/>
              <p:nvPr/>
            </p:nvGrpSpPr>
            <p:grpSpPr>
              <a:xfrm>
                <a:off x="7509657" y="5086903"/>
                <a:ext cx="975359" cy="1371600"/>
                <a:chOff x="5725249" y="1474048"/>
                <a:chExt cx="975359" cy="1371600"/>
              </a:xfrm>
              <a:solidFill>
                <a:srgbClr val="EABB5C"/>
              </a:solidFill>
            </p:grpSpPr>
            <p:sp>
              <p:nvSpPr>
                <p:cNvPr id="98" name="Rounded Rectangle 97"/>
                <p:cNvSpPr/>
                <p:nvPr/>
              </p:nvSpPr>
              <p:spPr bwMode="auto">
                <a:xfrm>
                  <a:off x="5739571" y="1474048"/>
                  <a:ext cx="961037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 sz="1350" dirty="0" err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5890394" y="2451089"/>
                  <a:ext cx="7111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50" dirty="0">
                      <a:solidFill>
                        <a:srgbClr val="000000"/>
                      </a:solidFill>
                      <a:cs typeface="Arial" pitchFamily="34" charset="0"/>
                    </a:rPr>
                    <a:t>20%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5725249" y="1495561"/>
                  <a:ext cx="975359" cy="369332"/>
                </a:xfrm>
                <a:prstGeom prst="rect">
                  <a:avLst/>
                </a:prstGeom>
                <a:noFill/>
              </p:spPr>
              <p:txBody>
                <a:bodyPr wrap="square" lIns="34290" tIns="34290" rIns="34290" bIns="34290" rtlCol="0">
                  <a:spAutoFit/>
                </a:bodyPr>
                <a:lstStyle/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Fleet </a:t>
                  </a:r>
                  <a:b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</a:br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Petroleum</a:t>
                  </a:r>
                </a:p>
              </p:txBody>
            </p: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7253056" y="4697959"/>
                <a:ext cx="1535838" cy="2553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20574" rIns="0" bIns="13716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ts val="1500"/>
                  </a:spcBef>
                  <a:spcAft>
                    <a:spcPts val="1125"/>
                  </a:spcAft>
                  <a:buClr>
                    <a:srgbClr val="000000"/>
                  </a:buClr>
                </a:pPr>
                <a:r>
                  <a:rPr lang="en-US" sz="900" b="1" dirty="0">
                    <a:solidFill>
                      <a:srgbClr val="FFFFFF"/>
                    </a:solidFill>
                    <a:cs typeface="Arial" charset="0"/>
                  </a:rPr>
                  <a:t>Stewardship</a:t>
                </a:r>
              </a:p>
            </p:txBody>
          </p:sp>
        </p:grpSp>
        <p:pic>
          <p:nvPicPr>
            <p:cNvPr id="121" name="Picture 120" descr="Energy Use_Ops gree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1640" y="5501850"/>
              <a:ext cx="351379" cy="351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1" name="Isosceles Triangle 140"/>
            <p:cNvSpPr/>
            <p:nvPr/>
          </p:nvSpPr>
          <p:spPr bwMode="auto">
            <a:xfrm rot="10800000">
              <a:off x="5275984" y="6164870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4" name="Group 6"/>
          <p:cNvGrpSpPr/>
          <p:nvPr/>
        </p:nvGrpSpPr>
        <p:grpSpPr>
          <a:xfrm>
            <a:off x="3467096" y="3507159"/>
            <a:ext cx="1158531" cy="1315124"/>
            <a:chOff x="2883410" y="4676211"/>
            <a:chExt cx="1544708" cy="1753499"/>
          </a:xfrm>
        </p:grpSpPr>
        <p:grpSp>
          <p:nvGrpSpPr>
            <p:cNvPr id="25" name="Group 153"/>
            <p:cNvGrpSpPr/>
            <p:nvPr/>
          </p:nvGrpSpPr>
          <p:grpSpPr>
            <a:xfrm>
              <a:off x="2883410" y="4676211"/>
              <a:ext cx="1544708" cy="1753499"/>
              <a:chOff x="344391" y="4791619"/>
              <a:chExt cx="1544708" cy="1753499"/>
            </a:xfrm>
          </p:grpSpPr>
          <p:sp>
            <p:nvSpPr>
              <p:cNvPr id="153" name="Rounded Rectangle 152"/>
              <p:cNvSpPr/>
              <p:nvPr/>
            </p:nvSpPr>
            <p:spPr bwMode="auto">
              <a:xfrm>
                <a:off x="344391" y="4791619"/>
                <a:ext cx="1544708" cy="2553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20574" rIns="0" bIns="13716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ts val="1500"/>
                  </a:spcBef>
                  <a:spcAft>
                    <a:spcPts val="1125"/>
                  </a:spcAft>
                  <a:buClr>
                    <a:srgbClr val="000000"/>
                  </a:buClr>
                </a:pPr>
                <a:r>
                  <a:rPr lang="en-US" sz="900" b="1" dirty="0">
                    <a:solidFill>
                      <a:srgbClr val="FFFFFF"/>
                    </a:solidFill>
                    <a:cs typeface="Arial" charset="0"/>
                  </a:rPr>
                  <a:t>Water Use</a:t>
                </a:r>
              </a:p>
            </p:txBody>
          </p:sp>
          <p:grpSp>
            <p:nvGrpSpPr>
              <p:cNvPr id="26" name="Group 67"/>
              <p:cNvGrpSpPr/>
              <p:nvPr/>
            </p:nvGrpSpPr>
            <p:grpSpPr>
              <a:xfrm>
                <a:off x="645196" y="5173518"/>
                <a:ext cx="961037" cy="1371600"/>
                <a:chOff x="2426965" y="1560308"/>
                <a:chExt cx="961037" cy="1371600"/>
              </a:xfrm>
            </p:grpSpPr>
            <p:sp>
              <p:nvSpPr>
                <p:cNvPr id="81" name="Rounded Rectangle 80"/>
                <p:cNvSpPr/>
                <p:nvPr/>
              </p:nvSpPr>
              <p:spPr bwMode="auto">
                <a:xfrm>
                  <a:off x="2426965" y="1560308"/>
                  <a:ext cx="961037" cy="1371600"/>
                </a:xfrm>
                <a:prstGeom prst="round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endParaRPr lang="en-US" sz="1350" dirty="0" err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2593438" y="2511471"/>
                  <a:ext cx="7111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50" dirty="0">
                      <a:solidFill>
                        <a:srgbClr val="000000"/>
                      </a:solidFill>
                      <a:cs typeface="Arial" pitchFamily="34" charset="0"/>
                    </a:rPr>
                    <a:t>25%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537128" y="1596739"/>
                  <a:ext cx="734377" cy="369332"/>
                </a:xfrm>
                <a:prstGeom prst="rect">
                  <a:avLst/>
                </a:prstGeom>
                <a:noFill/>
              </p:spPr>
              <p:txBody>
                <a:bodyPr wrap="square" lIns="34290" tIns="34290" rIns="34290" bIns="34290" rtlCol="0">
                  <a:spAutoFit/>
                </a:bodyPr>
                <a:lstStyle/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Water</a:t>
                  </a:r>
                </a:p>
                <a:p>
                  <a:pPr algn="ctr"/>
                  <a:r>
                    <a:rPr lang="en-US" sz="675" dirty="0">
                      <a:solidFill>
                        <a:srgbClr val="000000"/>
                      </a:solidFill>
                      <a:cs typeface="Arial" pitchFamily="34" charset="0"/>
                    </a:rPr>
                    <a:t>Use</a:t>
                  </a:r>
                </a:p>
              </p:txBody>
            </p:sp>
          </p:grpSp>
        </p:grpSp>
        <p:pic>
          <p:nvPicPr>
            <p:cNvPr id="126" name="Picture 125" descr="Energy Use_Ops green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8700" y="5573134"/>
              <a:ext cx="351379" cy="351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5" name="Isosceles Triangle 154"/>
            <p:cNvSpPr/>
            <p:nvPr/>
          </p:nvSpPr>
          <p:spPr bwMode="auto">
            <a:xfrm rot="10800000">
              <a:off x="3454600" y="6240017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1600765" y="3778907"/>
            <a:ext cx="720778" cy="1028700"/>
            <a:chOff x="610353" y="5038543"/>
            <a:chExt cx="961037" cy="1371600"/>
          </a:xfrm>
        </p:grpSpPr>
        <p:grpSp>
          <p:nvGrpSpPr>
            <p:cNvPr id="29" name="Group 68"/>
            <p:cNvGrpSpPr/>
            <p:nvPr/>
          </p:nvGrpSpPr>
          <p:grpSpPr>
            <a:xfrm>
              <a:off x="610353" y="5038543"/>
              <a:ext cx="961037" cy="1371600"/>
              <a:chOff x="3605416" y="1474048"/>
              <a:chExt cx="961037" cy="1371600"/>
            </a:xfrm>
          </p:grpSpPr>
          <p:sp>
            <p:nvSpPr>
              <p:cNvPr id="96" name="Rounded Rectangle 95"/>
              <p:cNvSpPr/>
              <p:nvPr/>
            </p:nvSpPr>
            <p:spPr bwMode="auto">
              <a:xfrm>
                <a:off x="3605416" y="1474048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730865" y="2451089"/>
                <a:ext cx="711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35%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638199" y="1497608"/>
                <a:ext cx="912722" cy="507831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Landfill &amp; Incinerated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Waste</a:t>
                </a:r>
              </a:p>
            </p:txBody>
          </p:sp>
        </p:grpSp>
        <p:pic>
          <p:nvPicPr>
            <p:cNvPr id="120" name="Picture 119" descr="Energy Use_Ops gre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2427" y="5580492"/>
              <a:ext cx="351379" cy="351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8" name="Isosceles Triangle 157"/>
            <p:cNvSpPr/>
            <p:nvPr/>
          </p:nvSpPr>
          <p:spPr bwMode="auto">
            <a:xfrm rot="10800000">
              <a:off x="838924" y="6232437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59" name="Isosceles Triangle 158"/>
          <p:cNvSpPr/>
          <p:nvPr/>
        </p:nvSpPr>
        <p:spPr bwMode="auto">
          <a:xfrm rot="10800000">
            <a:off x="4791526" y="1986211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0" name="Isosceles Triangle 159"/>
          <p:cNvSpPr/>
          <p:nvPr/>
        </p:nvSpPr>
        <p:spPr bwMode="auto">
          <a:xfrm rot="10800000">
            <a:off x="3999562" y="1984684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1" name="Isosceles Triangle 160"/>
          <p:cNvSpPr/>
          <p:nvPr/>
        </p:nvSpPr>
        <p:spPr bwMode="auto">
          <a:xfrm>
            <a:off x="2384853" y="3094310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4" name="Isosceles Triangle 163"/>
          <p:cNvSpPr/>
          <p:nvPr/>
        </p:nvSpPr>
        <p:spPr bwMode="auto">
          <a:xfrm>
            <a:off x="4399822" y="3093905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5" name="Isosceles Triangle 164"/>
          <p:cNvSpPr/>
          <p:nvPr/>
        </p:nvSpPr>
        <p:spPr bwMode="auto">
          <a:xfrm>
            <a:off x="6405154" y="3107177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0" name="Group 9"/>
          <p:cNvGrpSpPr/>
          <p:nvPr/>
        </p:nvGrpSpPr>
        <p:grpSpPr>
          <a:xfrm>
            <a:off x="6618639" y="1086973"/>
            <a:ext cx="720778" cy="1028700"/>
            <a:chOff x="7300851" y="1449297"/>
            <a:chExt cx="961037" cy="1371600"/>
          </a:xfrm>
        </p:grpSpPr>
        <p:grpSp>
          <p:nvGrpSpPr>
            <p:cNvPr id="31" name="Group 72"/>
            <p:cNvGrpSpPr/>
            <p:nvPr/>
          </p:nvGrpSpPr>
          <p:grpSpPr>
            <a:xfrm>
              <a:off x="7300851" y="1449297"/>
              <a:ext cx="961037" cy="1371600"/>
              <a:chOff x="6821460" y="2860089"/>
              <a:chExt cx="961037" cy="1371600"/>
            </a:xfrm>
            <a:solidFill>
              <a:schemeClr val="bg1">
                <a:lumMod val="85000"/>
              </a:schemeClr>
            </a:solidFill>
          </p:grpSpPr>
          <p:sp>
            <p:nvSpPr>
              <p:cNvPr id="156" name="Rounded Rectangle 155"/>
              <p:cNvSpPr/>
              <p:nvPr/>
            </p:nvSpPr>
            <p:spPr bwMode="auto">
              <a:xfrm>
                <a:off x="6821460" y="2860089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840663" y="2867872"/>
                <a:ext cx="904874" cy="369332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Supplier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Sustainability</a:t>
                </a:r>
              </a:p>
            </p:txBody>
          </p:sp>
        </p:grpSp>
        <p:pic>
          <p:nvPicPr>
            <p:cNvPr id="113" name="Picture 112" descr="Energy Use_Ops green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8276" y="1934509"/>
              <a:ext cx="346186" cy="346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Isosceles Triangle 167"/>
            <p:cNvSpPr/>
            <p:nvPr/>
          </p:nvSpPr>
          <p:spPr bwMode="auto">
            <a:xfrm>
              <a:off x="7564200" y="2634015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dirty="0" err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73" name="Isosceles Triangle 172"/>
          <p:cNvSpPr/>
          <p:nvPr/>
        </p:nvSpPr>
        <p:spPr bwMode="auto">
          <a:xfrm>
            <a:off x="6012644" y="1987456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" name="Isosceles Triangle 173"/>
          <p:cNvSpPr/>
          <p:nvPr/>
        </p:nvSpPr>
        <p:spPr bwMode="auto">
          <a:xfrm>
            <a:off x="7107937" y="4680504"/>
            <a:ext cx="327871" cy="9253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4" name="Group 5"/>
          <p:cNvGrpSpPr/>
          <p:nvPr/>
        </p:nvGrpSpPr>
        <p:grpSpPr>
          <a:xfrm>
            <a:off x="2390943" y="3776651"/>
            <a:ext cx="720778" cy="1028700"/>
            <a:chOff x="1663924" y="5035535"/>
            <a:chExt cx="961037" cy="1371600"/>
          </a:xfrm>
        </p:grpSpPr>
        <p:grpSp>
          <p:nvGrpSpPr>
            <p:cNvPr id="67" name="Group 84"/>
            <p:cNvGrpSpPr/>
            <p:nvPr/>
          </p:nvGrpSpPr>
          <p:grpSpPr>
            <a:xfrm>
              <a:off x="1663924" y="5035535"/>
              <a:ext cx="961037" cy="1371600"/>
              <a:chOff x="2492835" y="4986599"/>
              <a:chExt cx="961037" cy="1371600"/>
            </a:xfrm>
          </p:grpSpPr>
          <p:sp>
            <p:nvSpPr>
              <p:cNvPr id="135" name="Rounded Rectangle 134"/>
              <p:cNvSpPr/>
              <p:nvPr/>
            </p:nvSpPr>
            <p:spPr bwMode="auto">
              <a:xfrm>
                <a:off x="2492835" y="4986599"/>
                <a:ext cx="961037" cy="1371600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1350" dirty="0" err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520546" y="4997880"/>
                <a:ext cx="905617" cy="507831"/>
              </a:xfrm>
              <a:prstGeom prst="rect">
                <a:avLst/>
              </a:prstGeom>
              <a:noFill/>
            </p:spPr>
            <p:txBody>
              <a:bodyPr wrap="square" lIns="34290" tIns="34290" rIns="34290" bIns="34290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Eco-Responsible</a:t>
                </a:r>
              </a:p>
              <a:p>
                <a:pPr algn="ctr"/>
                <a:r>
                  <a:rPr lang="en-US" sz="675" dirty="0">
                    <a:solidFill>
                      <a:srgbClr val="000000"/>
                    </a:solidFill>
                    <a:cs typeface="Arial" pitchFamily="34" charset="0"/>
                  </a:rPr>
                  <a:t>E-Waste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574479" y="5959542"/>
                <a:ext cx="711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cs typeface="Arial" pitchFamily="34" charset="0"/>
                  </a:rPr>
                  <a:t>100%</a:t>
                </a:r>
              </a:p>
            </p:txBody>
          </p:sp>
        </p:grpSp>
        <p:pic>
          <p:nvPicPr>
            <p:cNvPr id="116" name="Picture 115" descr="Energy Use_Ops gre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28764" y="5586156"/>
              <a:ext cx="351379" cy="3513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5" name="Isosceles Triangle 174"/>
            <p:cNvSpPr/>
            <p:nvPr/>
          </p:nvSpPr>
          <p:spPr bwMode="auto">
            <a:xfrm>
              <a:off x="1883149" y="6237795"/>
              <a:ext cx="437161" cy="12338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350" b="1" dirty="0" err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2" name="Explosion 1 111"/>
          <p:cNvSpPr/>
          <p:nvPr/>
        </p:nvSpPr>
        <p:spPr bwMode="auto">
          <a:xfrm>
            <a:off x="7004825" y="1440857"/>
            <a:ext cx="2220686" cy="2852057"/>
          </a:xfrm>
          <a:prstGeom prst="irregularSeal1">
            <a:avLst/>
          </a:prstGeom>
          <a:solidFill>
            <a:srgbClr val="FFFF00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dirty="0" smtClean="0"/>
              <a:t>Achieved </a:t>
            </a:r>
          </a:p>
          <a:p>
            <a:pPr algn="ctr"/>
            <a:r>
              <a:rPr lang="en-US" dirty="0" smtClean="0"/>
              <a:t>56%</a:t>
            </a:r>
          </a:p>
          <a:p>
            <a:pPr algn="ctr"/>
            <a:r>
              <a:rPr lang="en-US" dirty="0" smtClean="0"/>
              <a:t>Reduction!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510939" y="3719627"/>
            <a:ext cx="878743" cy="1173024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35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99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924550" y="4767263"/>
            <a:ext cx="1600200" cy="273844"/>
          </a:xfrm>
        </p:spPr>
        <p:txBody>
          <a:bodyPr/>
          <a:lstStyle/>
          <a:p>
            <a:fld id="{373724D0-DD0F-42EF-84DE-838DB5D26951}" type="datetime1">
              <a:rPr lang="en-US" smtClean="0">
                <a:solidFill>
                  <a:srgbClr val="000000"/>
                </a:solidFill>
              </a:rPr>
              <a:pPr/>
              <a:t>11/29/2016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39050" y="4767263"/>
            <a:ext cx="315516" cy="273844"/>
          </a:xfrm>
        </p:spPr>
        <p:txBody>
          <a:bodyPr/>
          <a:lstStyle/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https://si.wsj.net/public/resources/images/PJ-CB867_skydec_J_2015052617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7192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4463" y="383851"/>
            <a:ext cx="2561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>
                <a:solidFill>
                  <a:srgbClr val="000000"/>
                </a:solidFill>
                <a:cs typeface="Arial" pitchFamily="34" charset="0"/>
              </a:rPr>
              <a:t>Highest and </a:t>
            </a:r>
          </a:p>
          <a:p>
            <a:pPr algn="ctr"/>
            <a:r>
              <a:rPr lang="en-US" sz="3300" dirty="0">
                <a:solidFill>
                  <a:srgbClr val="000000"/>
                </a:solidFill>
                <a:cs typeface="Arial" pitchFamily="34" charset="0"/>
              </a:rPr>
              <a:t>Best Use</a:t>
            </a:r>
          </a:p>
        </p:txBody>
      </p:sp>
    </p:spTree>
    <p:extLst>
      <p:ext uri="{BB962C8B-B14F-4D97-AF65-F5344CB8AC3E}">
        <p14:creationId xmlns:p14="http://schemas.microsoft.com/office/powerpoint/2010/main" val="22644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_Template_External">
  <a:themeElements>
    <a:clrScheme name="Raytheon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_External_Template2016_16x9" id="{69A1D52C-DA7F-47B8-8DB2-918B5C480E83}" vid="{215DED4F-E773-4FC7-A79B-EBB15D5F655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BS_Template_Internal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nk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orp_Template_external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ank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blank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AC9F89"/>
      </a:lt2>
      <a:accent1>
        <a:srgbClr val="95A289"/>
      </a:accent1>
      <a:accent2>
        <a:srgbClr val="DAD9AD"/>
      </a:accent2>
      <a:accent3>
        <a:srgbClr val="FFFFFF"/>
      </a:accent3>
      <a:accent4>
        <a:srgbClr val="000000"/>
      </a:accent4>
      <a:accent5>
        <a:srgbClr val="C8CEC4"/>
      </a:accent5>
      <a:accent6>
        <a:srgbClr val="C5C49C"/>
      </a:accent6>
      <a:hlink>
        <a:srgbClr val="7C96A1"/>
      </a:hlink>
      <a:folHlink>
        <a:srgbClr val="CE112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400</TotalTime>
  <Words>857</Words>
  <Application>Microsoft Office PowerPoint</Application>
  <PresentationFormat>On-screen Show (16:9)</PresentationFormat>
  <Paragraphs>204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Californian FB</vt:lpstr>
      <vt:lpstr>Frutiger 87ExtraBlackCn</vt:lpstr>
      <vt:lpstr>Times New Roman</vt:lpstr>
      <vt:lpstr>Verdana</vt:lpstr>
      <vt:lpstr>Wingdings</vt:lpstr>
      <vt:lpstr>Corp_Template_External</vt:lpstr>
      <vt:lpstr>GBS_Template_Internal</vt:lpstr>
      <vt:lpstr>blank</vt:lpstr>
      <vt:lpstr>1_Corp_Template_external</vt:lpstr>
      <vt:lpstr>2_Office Theme</vt:lpstr>
      <vt:lpstr>Office Theme</vt:lpstr>
      <vt:lpstr>1_blank</vt:lpstr>
      <vt:lpstr>2_blank</vt:lpstr>
      <vt:lpstr>Acrobat Document</vt:lpstr>
      <vt:lpstr>Raytheon’s Zero Waste Journey</vt:lpstr>
      <vt:lpstr>The Journey Began</vt:lpstr>
      <vt:lpstr>PowerPoint Presentation</vt:lpstr>
      <vt:lpstr>PowerPoint Presentation</vt:lpstr>
      <vt:lpstr>PowerPoint Presentation</vt:lpstr>
      <vt:lpstr>Materiality Matrix</vt:lpstr>
      <vt:lpstr>Putting the Lights on Zero Waste….</vt:lpstr>
      <vt:lpstr>PowerPoint Presentation</vt:lpstr>
      <vt:lpstr>PowerPoint Presentation</vt:lpstr>
      <vt:lpstr>PowerPoint Presentation</vt:lpstr>
      <vt:lpstr>Zero Waste Certifications</vt:lpstr>
      <vt:lpstr>Is Zero Waste Really Zero Waste?</vt:lpstr>
      <vt:lpstr>E-Waste Portal – Robust Metrics</vt:lpstr>
      <vt:lpstr>Responsible Packaging:  Reusable Container for E-Waste</vt:lpstr>
      <vt:lpstr>PowerPoint Presentation</vt:lpstr>
    </vt:vector>
  </TitlesOfParts>
  <Company>Raytheon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Raytheon’s Zero Waste Journey</dc:title>
  <dc:subject>Event Name</dc:subject>
  <dc:creator>Frank Marino</dc:creator>
  <cp:keywords>Raytheon</cp:keywords>
  <dc:description>Template: Mark Johnson, Silver Fox Productions
Formatting:
Event Date:
Event Location:
Audience Type: Internal</dc:description>
  <cp:lastModifiedBy>Cait Foley</cp:lastModifiedBy>
  <cp:revision>14</cp:revision>
  <cp:lastPrinted>2016-11-04T19:08:11Z</cp:lastPrinted>
  <dcterms:created xsi:type="dcterms:W3CDTF">2016-11-04T15:27:18Z</dcterms:created>
  <dcterms:modified xsi:type="dcterms:W3CDTF">2016-11-29T21:31:05Z</dcterms:modified>
</cp:coreProperties>
</file>