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x-msvide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4"/>
  </p:notesMasterIdLst>
  <p:handoutMasterIdLst>
    <p:handoutMasterId r:id="rId15"/>
  </p:handoutMasterIdLst>
  <p:sldIdLst>
    <p:sldId id="258" r:id="rId2"/>
    <p:sldId id="304" r:id="rId3"/>
    <p:sldId id="457" r:id="rId4"/>
    <p:sldId id="458" r:id="rId5"/>
    <p:sldId id="466" r:id="rId6"/>
    <p:sldId id="459" r:id="rId7"/>
    <p:sldId id="460" r:id="rId8"/>
    <p:sldId id="461" r:id="rId9"/>
    <p:sldId id="465" r:id="rId10"/>
    <p:sldId id="462" r:id="rId11"/>
    <p:sldId id="463" r:id="rId12"/>
    <p:sldId id="464" r:id="rId13"/>
  </p:sldIdLst>
  <p:sldSz cx="9144000" cy="6858000" type="screen4x3"/>
  <p:notesSz cx="68580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24733"/>
    <a:srgbClr val="4093D7"/>
    <a:srgbClr val="2880CA"/>
    <a:srgbClr val="2983CD"/>
    <a:srgbClr val="C6D779"/>
    <a:srgbClr val="073D23"/>
    <a:srgbClr val="FFD966"/>
    <a:srgbClr val="E1E1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70" autoAdjust="0"/>
    <p:restoredTop sz="73128" autoAdjust="0"/>
  </p:normalViewPr>
  <p:slideViewPr>
    <p:cSldViewPr>
      <p:cViewPr varScale="1">
        <p:scale>
          <a:sx n="89" d="100"/>
          <a:sy n="89" d="100"/>
        </p:scale>
        <p:origin x="2256" y="66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>
      <p:cViewPr varScale="1">
        <p:scale>
          <a:sx n="55" d="100"/>
          <a:sy n="55" d="100"/>
        </p:scale>
        <p:origin x="2838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4820"/>
          </a:xfrm>
          <a:prstGeom prst="rect">
            <a:avLst/>
          </a:prstGeom>
        </p:spPr>
        <p:txBody>
          <a:bodyPr vert="horz" lIns="92297" tIns="46148" rIns="92297" bIns="46148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4820"/>
          </a:xfrm>
          <a:prstGeom prst="rect">
            <a:avLst/>
          </a:prstGeom>
        </p:spPr>
        <p:txBody>
          <a:bodyPr vert="horz" lIns="92297" tIns="46148" rIns="92297" bIns="46148" rtlCol="0"/>
          <a:lstStyle>
            <a:lvl1pPr algn="r">
              <a:defRPr sz="1200"/>
            </a:lvl1pPr>
          </a:lstStyle>
          <a:p>
            <a:fld id="{4AC20151-64ED-43A7-8D74-428E578F7546}" type="datetimeFigureOut">
              <a:rPr lang="en-US" smtClean="0"/>
              <a:pPr/>
              <a:t>11/30/2016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2971800" cy="464820"/>
          </a:xfrm>
          <a:prstGeom prst="rect">
            <a:avLst/>
          </a:prstGeom>
        </p:spPr>
        <p:txBody>
          <a:bodyPr vert="horz" lIns="92297" tIns="46148" rIns="92297" bIns="46148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</p:spPr>
        <p:txBody>
          <a:bodyPr vert="horz" lIns="92297" tIns="46148" rIns="92297" bIns="46148" rtlCol="0" anchor="b"/>
          <a:lstStyle>
            <a:lvl1pPr algn="r">
              <a:defRPr sz="1200"/>
            </a:lvl1pPr>
          </a:lstStyle>
          <a:p>
            <a:fld id="{F4423FE1-F499-4183-BCF1-3F0A1B0000B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28710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4820"/>
          </a:xfrm>
          <a:prstGeom prst="rect">
            <a:avLst/>
          </a:prstGeom>
        </p:spPr>
        <p:txBody>
          <a:bodyPr vert="horz" lIns="92297" tIns="46148" rIns="92297" bIns="46148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4820"/>
          </a:xfrm>
          <a:prstGeom prst="rect">
            <a:avLst/>
          </a:prstGeom>
        </p:spPr>
        <p:txBody>
          <a:bodyPr vert="horz" lIns="92297" tIns="46148" rIns="92297" bIns="46148" rtlCol="0"/>
          <a:lstStyle>
            <a:lvl1pPr algn="r">
              <a:defRPr sz="1200"/>
            </a:lvl1pPr>
          </a:lstStyle>
          <a:p>
            <a:fld id="{8BB9697D-3F04-AC44-BAA1-7630454C11C2}" type="datetimeFigureOut">
              <a:rPr lang="en-US" smtClean="0"/>
              <a:pPr/>
              <a:t>11/30/2016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06488" y="698500"/>
            <a:ext cx="4645025" cy="34845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297" tIns="46148" rIns="92297" bIns="46148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15790"/>
            <a:ext cx="5486400" cy="4183380"/>
          </a:xfrm>
          <a:prstGeom prst="rect">
            <a:avLst/>
          </a:prstGeom>
        </p:spPr>
        <p:txBody>
          <a:bodyPr vert="horz" lIns="92297" tIns="46148" rIns="92297" bIns="46148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2971800" cy="464820"/>
          </a:xfrm>
          <a:prstGeom prst="rect">
            <a:avLst/>
          </a:prstGeom>
        </p:spPr>
        <p:txBody>
          <a:bodyPr vert="horz" lIns="92297" tIns="46148" rIns="92297" bIns="46148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967"/>
            <a:ext cx="2971800" cy="464820"/>
          </a:xfrm>
          <a:prstGeom prst="rect">
            <a:avLst/>
          </a:prstGeom>
        </p:spPr>
        <p:txBody>
          <a:bodyPr vert="horz" lIns="92297" tIns="46148" rIns="92297" bIns="46148" rtlCol="0" anchor="b"/>
          <a:lstStyle>
            <a:lvl1pPr algn="r">
              <a:defRPr sz="1200"/>
            </a:lvl1pPr>
          </a:lstStyle>
          <a:p>
            <a:fld id="{B0452F87-DD50-E247-918D-F8E097D585B0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75205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452F87-DD50-E247-918D-F8E097D585B0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988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7935" indent="-167935">
              <a:buFontTx/>
              <a:buChar char="-"/>
            </a:pPr>
            <a:r>
              <a:rPr lang="en-US" dirty="0" smtClean="0"/>
              <a:t>Metal is most high value </a:t>
            </a:r>
          </a:p>
          <a:p>
            <a:pPr marL="167935" indent="-167935">
              <a:buFontTx/>
              <a:buChar char="-"/>
            </a:pPr>
            <a:r>
              <a:rPr lang="en-US" dirty="0" smtClean="0"/>
              <a:t>Wood and cardboard are easy to separate, wood</a:t>
            </a:r>
            <a:r>
              <a:rPr lang="en-US" baseline="0" dirty="0" smtClean="0"/>
              <a:t> has little</a:t>
            </a:r>
            <a:r>
              <a:rPr lang="en-US" dirty="0" smtClean="0"/>
              <a:t> advantage</a:t>
            </a:r>
            <a:r>
              <a:rPr lang="en-US" baseline="0" dirty="0" smtClean="0"/>
              <a:t> when source separated, cardboard could get higher diversion rate</a:t>
            </a:r>
            <a:endParaRPr lang="en-US" dirty="0" smtClean="0"/>
          </a:p>
          <a:p>
            <a:pPr marL="167935" indent="-167935">
              <a:buFontTx/>
              <a:buChar char="-"/>
            </a:pPr>
            <a:r>
              <a:rPr lang="en-US" dirty="0" smtClean="0"/>
              <a:t>Difficult</a:t>
            </a:r>
            <a:r>
              <a:rPr lang="en-US" baseline="0" dirty="0" smtClean="0"/>
              <a:t> materials include: gypsum, ceiling tiles (crumble, fines); carpet, plastic sheeting (tangle in machinery)</a:t>
            </a:r>
          </a:p>
          <a:p>
            <a:pPr marL="167935" indent="-167935">
              <a:buFontTx/>
              <a:buChar char="-"/>
            </a:pPr>
            <a:r>
              <a:rPr lang="en-US" baseline="0" dirty="0" smtClean="0"/>
              <a:t>Provide information to contractors about what happens at comingled sorting facilities (especially helpful for those pursuing LEED certification)</a:t>
            </a:r>
          </a:p>
          <a:p>
            <a:pPr marL="167935" indent="-167935">
              <a:buFontTx/>
              <a:buChar char="-"/>
            </a:pPr>
            <a:r>
              <a:rPr lang="en-US" baseline="0" dirty="0" smtClean="0"/>
              <a:t>Materials w/out a market:</a:t>
            </a:r>
          </a:p>
          <a:p>
            <a:pPr marL="625135" lvl="1" indent="-167935">
              <a:buFontTx/>
              <a:buChar char="-"/>
            </a:pPr>
            <a:r>
              <a:rPr lang="en-US" baseline="0" dirty="0" smtClean="0"/>
              <a:t>Window glass is challenging, no recycling market, hard to separate</a:t>
            </a:r>
          </a:p>
          <a:p>
            <a:pPr marL="625135" lvl="1" indent="-167935">
              <a:buFontTx/>
              <a:buChar char="-"/>
            </a:pPr>
            <a:r>
              <a:rPr lang="en-US" baseline="0" dirty="0" smtClean="0"/>
              <a:t>Vinyl, no market?</a:t>
            </a:r>
          </a:p>
          <a:p>
            <a:pPr marL="625135" lvl="1" indent="-167935">
              <a:buFontTx/>
              <a:buChar char="-"/>
            </a:pPr>
            <a:r>
              <a:rPr lang="en-US" baseline="0" dirty="0" smtClean="0"/>
              <a:t>Spray foam insulation, no market?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452F87-DD50-E247-918D-F8E097D585B0}" type="slidenum">
              <a:rPr lang="en-US" smtClean="0"/>
              <a:pPr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32039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en-US" baseline="0" dirty="0" smtClean="0"/>
              <a:t>LEED Credits – provide info about LEED v4 Construction Waste prerequisite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Construction Waste Plan (target at least 5 materials) Prerequisite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Alternative Daily Cover is NOT considered diversion, waste to energy might count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Source reduction is a new option for compliance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LEED credit based on overall processor data, not individual project data – no credit for specific material stream from your project</a:t>
            </a:r>
          </a:p>
          <a:p>
            <a:pPr marL="628650" marR="0" lvl="1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en-US" baseline="0" dirty="0" smtClean="0"/>
              <a:t>Source separation could bring down overall recycling rates at C&amp;D sorting facilities, affecting overall rate for LEED points</a:t>
            </a:r>
          </a:p>
          <a:p>
            <a:pPr marL="171450" indent="-171450">
              <a:buFontTx/>
              <a:buChar char="-"/>
            </a:pPr>
            <a:r>
              <a:rPr lang="en-US" baseline="0" dirty="0" err="1" smtClean="0"/>
              <a:t>Bldg</a:t>
            </a:r>
            <a:r>
              <a:rPr lang="en-US" baseline="0" dirty="0" smtClean="0"/>
              <a:t> officials can help provide reuse/recycling info when contractors apply for </a:t>
            </a:r>
            <a:r>
              <a:rPr lang="en-US" baseline="0" dirty="0" err="1" smtClean="0"/>
              <a:t>bldg</a:t>
            </a:r>
            <a:r>
              <a:rPr lang="en-US" baseline="0" dirty="0" smtClean="0"/>
              <a:t> permits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Could benefit if doing </a:t>
            </a:r>
            <a:r>
              <a:rPr lang="en-US" baseline="0" dirty="0" err="1" smtClean="0"/>
              <a:t>decon</a:t>
            </a:r>
            <a:r>
              <a:rPr lang="en-US" baseline="0" dirty="0" smtClean="0"/>
              <a:t> – shorter waiting periods</a:t>
            </a:r>
          </a:p>
          <a:p>
            <a:pPr marL="628650" lvl="1" indent="-171450">
              <a:buFontTx/>
              <a:buChar char="-"/>
            </a:pPr>
            <a:r>
              <a:rPr lang="en-US" baseline="0" dirty="0" smtClean="0"/>
              <a:t>Some municipalities (</a:t>
            </a:r>
            <a:r>
              <a:rPr lang="en-US" baseline="0" dirty="0" err="1" smtClean="0"/>
              <a:t>eg</a:t>
            </a:r>
            <a:r>
              <a:rPr lang="en-US" baseline="0" dirty="0" smtClean="0"/>
              <a:t>, Portland) have laws related to deconstructing buildings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Source reduction – design </a:t>
            </a:r>
            <a:r>
              <a:rPr lang="en-US" baseline="0" dirty="0" err="1" smtClean="0"/>
              <a:t>bldgs</a:t>
            </a:r>
            <a:r>
              <a:rPr lang="en-US" baseline="0" dirty="0" smtClean="0"/>
              <a:t> to use materials that are durable rather than disposable, have potential to be reused or recycled when bldg. is later renovated or demolished (EPA manual on deconstruction)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Waste management plans – owner/architect helps set standards for what materials will be reused or recycled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MassDEP C&amp;D Debris Industry – looking at residuals from C&amp;D sorting facilities to identify potential materials to target for increased diversion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452F87-DD50-E247-918D-F8E097D585B0}" type="slidenum">
              <a:rPr lang="en-US" smtClean="0"/>
              <a:pPr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92779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Subcommittee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Mtg</a:t>
            </a:r>
            <a:endParaRPr lang="en-US" baseline="0" dirty="0" smtClean="0"/>
          </a:p>
          <a:p>
            <a:endParaRPr lang="en-US" dirty="0" smtClean="0"/>
          </a:p>
          <a:p>
            <a:r>
              <a:rPr lang="en-US" dirty="0" smtClean="0"/>
              <a:t>Contact RecyclingWorks</a:t>
            </a:r>
            <a:r>
              <a:rPr lang="en-US" baseline="0" dirty="0" smtClean="0"/>
              <a:t> for further input or feedback. Also, to request assistance.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452F87-DD50-E247-918D-F8E097D585B0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6686525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Waste bans – include some C&amp;D materials such as:</a:t>
            </a:r>
          </a:p>
          <a:p>
            <a:pPr marL="171450" indent="-171450">
              <a:buFontTx/>
              <a:buChar char="-"/>
            </a:pPr>
            <a:r>
              <a:rPr lang="en-US" dirty="0" smtClean="0"/>
              <a:t>ABC</a:t>
            </a:r>
            <a:r>
              <a:rPr lang="en-US" baseline="0" dirty="0" smtClean="0"/>
              <a:t> (asphalt, brick &amp; concrete)</a:t>
            </a:r>
          </a:p>
          <a:p>
            <a:pPr marL="171450" indent="-171450">
              <a:buFontTx/>
              <a:buChar char="-"/>
            </a:pPr>
            <a:r>
              <a:rPr lang="en-US" baseline="0" dirty="0" smtClean="0"/>
              <a:t>clean gypsum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452F87-DD50-E247-918D-F8E097D585B0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30890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452F87-DD50-E247-918D-F8E097D585B0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39083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dirty="0" smtClean="0"/>
              <a:t>End</a:t>
            </a:r>
            <a:r>
              <a:rPr lang="en-US" baseline="0" dirty="0" smtClean="0"/>
              <a:t> Product: Guidance for contractors, demolition companies </a:t>
            </a:r>
            <a:r>
              <a:rPr lang="en-US" baseline="0" dirty="0" err="1" smtClean="0"/>
              <a:t>etc</a:t>
            </a:r>
            <a:endParaRPr lang="en-US" baseline="0" dirty="0" smtClean="0"/>
          </a:p>
          <a:p>
            <a:endParaRPr lang="en-US" baseline="0" dirty="0" smtClean="0"/>
          </a:p>
          <a:p>
            <a:r>
              <a:rPr lang="en-US" baseline="0" dirty="0" smtClean="0"/>
              <a:t>Not coming up with new ideas – instead, finding examples of what is happening already so that we can share it and capture more material</a:t>
            </a:r>
          </a:p>
          <a:p>
            <a:endParaRPr lang="en-US" baseline="0" dirty="0" smtClean="0"/>
          </a:p>
          <a:p>
            <a:r>
              <a:rPr lang="en-US" baseline="0" dirty="0" smtClean="0"/>
              <a:t>Discussing this topic at about a dozen meetings, some that we are hosting ourselves, others, like this, where this topic is on the agenda for an association meeting. This is the fourth stakeholder meeting.</a:t>
            </a:r>
          </a:p>
          <a:p>
            <a:endParaRPr lang="en-US" baseline="0" dirty="0" smtClean="0"/>
          </a:p>
          <a:p>
            <a:r>
              <a:rPr lang="en-US" baseline="0" dirty="0" smtClean="0"/>
              <a:t>Each meeting builds on the previous one, building towards guidance that we can share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452F87-DD50-E247-918D-F8E097D585B0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83585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Have been</a:t>
            </a:r>
            <a:r>
              <a:rPr lang="en-US" baseline="0" dirty="0" smtClean="0"/>
              <a:t> hosting a series of meetings across the state on this topic – </a:t>
            </a:r>
            <a:r>
              <a:rPr lang="en-US" baseline="0" dirty="0" smtClean="0"/>
              <a:t>this is the final meeting.</a:t>
            </a:r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452F87-DD50-E247-918D-F8E097D585B0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709582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- These</a:t>
            </a:r>
            <a:r>
              <a:rPr lang="en-US" baseline="0" dirty="0" smtClean="0"/>
              <a:t> issues will vary depending upon scale, building type, and materials (</a:t>
            </a:r>
            <a:r>
              <a:rPr lang="en-US" baseline="0" dirty="0" err="1" smtClean="0"/>
              <a:t>eg</a:t>
            </a:r>
            <a:r>
              <a:rPr lang="en-US" baseline="0" dirty="0" smtClean="0"/>
              <a:t>, small stick-built residential different than large concrete/steel/glass commercial structure)</a:t>
            </a:r>
          </a:p>
          <a:p>
            <a:pPr marL="167935" indent="-167935">
              <a:buFontTx/>
              <a:buChar char="-"/>
            </a:pPr>
            <a:r>
              <a:rPr lang="en-US" baseline="0" dirty="0" smtClean="0"/>
              <a:t>For each discussion point, I’ll go over what we have heard so far and then open it up for discussion. </a:t>
            </a:r>
          </a:p>
          <a:p>
            <a:pPr marL="167935" indent="-167935">
              <a:buFontTx/>
              <a:buChar char="-"/>
            </a:pPr>
            <a:r>
              <a:rPr lang="en-US" baseline="0" dirty="0" smtClean="0"/>
              <a:t>Since the BMPs are in development, presenting general themes and specific issues we have heard. I’ll mention some specific components that will likely end up comprising the BMPs – but everything will be sent out for review before finalizing and posting</a:t>
            </a:r>
          </a:p>
          <a:p>
            <a:pPr marL="167935" indent="-167935">
              <a:buFontTx/>
              <a:buChar char="-"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452F87-DD50-E247-918D-F8E097D585B0}" type="slidenum">
              <a:rPr lang="en-US" smtClean="0"/>
              <a:pPr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047196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7935" indent="-167935">
              <a:buFontTx/>
              <a:buChar char="-"/>
            </a:pPr>
            <a:r>
              <a:rPr lang="en-US" dirty="0" smtClean="0"/>
              <a:t>Informal</a:t>
            </a:r>
            <a:r>
              <a:rPr lang="en-US" baseline="0" dirty="0" smtClean="0"/>
              <a:t> reuse strategies - </a:t>
            </a:r>
            <a:r>
              <a:rPr lang="en-US" baseline="0" dirty="0" err="1" smtClean="0"/>
              <a:t>esp</a:t>
            </a:r>
            <a:r>
              <a:rPr lang="en-US" baseline="0" dirty="0" smtClean="0"/>
              <a:t> on small projects -using leftover materials from previous projects, using craigslist, taking materials to a free shed at a local transfer station</a:t>
            </a:r>
          </a:p>
          <a:p>
            <a:pPr marL="167935" indent="-167935">
              <a:buFontTx/>
              <a:buChar char="-"/>
            </a:pPr>
            <a:r>
              <a:rPr lang="en-US" dirty="0" smtClean="0"/>
              <a:t>Tax benefits of</a:t>
            </a:r>
            <a:r>
              <a:rPr lang="en-US" baseline="0" dirty="0" smtClean="0"/>
              <a:t> donating reusable materials</a:t>
            </a:r>
          </a:p>
          <a:p>
            <a:pPr marL="615763" lvl="1" indent="-167935">
              <a:buFontTx/>
              <a:buChar char="-"/>
            </a:pPr>
            <a:r>
              <a:rPr lang="en-US" baseline="0" dirty="0" smtClean="0"/>
              <a:t>Claim up to $5,000 deduction per EVENT without an appraisal; don’t know if there is a limit</a:t>
            </a:r>
            <a:endParaRPr lang="en-US" dirty="0" smtClean="0"/>
          </a:p>
          <a:p>
            <a:pPr marL="167935" indent="-167935">
              <a:buFontTx/>
              <a:buChar char="-"/>
            </a:pPr>
            <a:r>
              <a:rPr lang="en-US" dirty="0" smtClean="0"/>
              <a:t>Connecting with a reuse/salvage</a:t>
            </a:r>
            <a:r>
              <a:rPr lang="en-US" baseline="0" dirty="0" smtClean="0"/>
              <a:t> outlet:</a:t>
            </a:r>
          </a:p>
          <a:p>
            <a:pPr marL="615763" lvl="1" indent="-167935">
              <a:buFontTx/>
              <a:buChar char="-"/>
            </a:pPr>
            <a:r>
              <a:rPr lang="en-US" baseline="0" dirty="0" smtClean="0"/>
              <a:t>There are a number of these across the state (BBR, Eco, Habitat network of 11 Restores)</a:t>
            </a:r>
          </a:p>
          <a:p>
            <a:pPr marL="615763" lvl="1" indent="-167935">
              <a:buFontTx/>
              <a:buChar char="-"/>
            </a:pPr>
            <a:r>
              <a:rPr lang="en-US" baseline="0" dirty="0" smtClean="0"/>
              <a:t>Walkthroughs to identify salvageable materials – recommend before getting bid from demo contractor – get two bids, one just demo, one combines </a:t>
            </a:r>
            <a:r>
              <a:rPr lang="en-US" baseline="0" dirty="0" err="1" smtClean="0"/>
              <a:t>decon</a:t>
            </a:r>
            <a:r>
              <a:rPr lang="en-US" baseline="0" dirty="0" smtClean="0"/>
              <a:t> w/ demo</a:t>
            </a:r>
          </a:p>
          <a:p>
            <a:pPr marL="615763" lvl="1" indent="-167935">
              <a:buFontTx/>
              <a:buChar char="-"/>
            </a:pPr>
            <a:r>
              <a:rPr lang="en-US" baseline="0" dirty="0" smtClean="0"/>
              <a:t>Will pick up materials, often for free.</a:t>
            </a:r>
          </a:p>
          <a:p>
            <a:pPr marL="615763" lvl="1" indent="-167935">
              <a:buFontTx/>
              <a:buChar char="-"/>
            </a:pPr>
            <a:r>
              <a:rPr lang="en-US" baseline="0" dirty="0" smtClean="0"/>
              <a:t>Do not do deconstruction themselves but can refer to contractors in your area that do deconstruction</a:t>
            </a:r>
            <a:endParaRPr lang="en-US" dirty="0" smtClean="0"/>
          </a:p>
          <a:p>
            <a:pPr marL="167935" indent="-167935">
              <a:buFontTx/>
              <a:buChar char="-"/>
            </a:pPr>
            <a:r>
              <a:rPr lang="en-US" baseline="0" dirty="0" smtClean="0"/>
              <a:t>Highlight materials to target for reuse</a:t>
            </a:r>
          </a:p>
          <a:p>
            <a:pPr marL="615763" lvl="1" indent="-167935">
              <a:buFontTx/>
              <a:buChar char="-"/>
            </a:pPr>
            <a:r>
              <a:rPr lang="en-US" baseline="0" dirty="0" smtClean="0"/>
              <a:t>Cost-effective, high resale value, environmental benefit</a:t>
            </a:r>
          </a:p>
          <a:p>
            <a:pPr marL="615763" lvl="1" indent="-167935" defTabSz="447827">
              <a:buFontTx/>
              <a:buChar char="-"/>
              <a:defRPr/>
            </a:pPr>
            <a:r>
              <a:rPr lang="en-US" baseline="0" dirty="0" smtClean="0"/>
              <a:t>Materials salvage outlets want: their customers are mostly homeowners and landlords of residential properties, so items folks would use in a home remodel are most desirable: kitchen cabinets, sinks, tubs, toilets, hardwood flooring, wood, landscape materials such as pavers (not out of date, </a:t>
            </a:r>
            <a:r>
              <a:rPr lang="en-US" baseline="0" dirty="0" err="1" smtClean="0"/>
              <a:t>eg</a:t>
            </a:r>
            <a:r>
              <a:rPr lang="en-US" baseline="0" dirty="0" smtClean="0"/>
              <a:t>, pink toilet)</a:t>
            </a:r>
          </a:p>
          <a:p>
            <a:pPr marL="615763" lvl="1" indent="-167935" defTabSz="447827">
              <a:buFontTx/>
              <a:buChar char="-"/>
              <a:defRPr/>
            </a:pPr>
            <a:r>
              <a:rPr lang="en-US" baseline="0" dirty="0" smtClean="0"/>
              <a:t>Foam insulation (foundations)</a:t>
            </a:r>
          </a:p>
          <a:p>
            <a:pPr marL="167935" indent="-167935">
              <a:buFontTx/>
              <a:buChar char="-"/>
            </a:pPr>
            <a:r>
              <a:rPr lang="en-US" baseline="0" dirty="0" smtClean="0"/>
              <a:t>Projects with most salvage potential</a:t>
            </a:r>
          </a:p>
          <a:p>
            <a:pPr marL="615763" lvl="1" indent="-167935">
              <a:buFontTx/>
              <a:buChar char="-"/>
            </a:pPr>
            <a:r>
              <a:rPr lang="en-US" baseline="0" dirty="0" smtClean="0"/>
              <a:t>Those with the materials homeowners want to buy (houses)</a:t>
            </a:r>
          </a:p>
          <a:p>
            <a:pPr marL="615763" lvl="1" indent="-167935">
              <a:buFontTx/>
              <a:buChar char="-"/>
            </a:pPr>
            <a:r>
              <a:rPr lang="en-US" baseline="0" dirty="0" smtClean="0"/>
              <a:t>Hotels, senior living centers, apartments, condos, timeshares</a:t>
            </a:r>
          </a:p>
          <a:p>
            <a:pPr marL="615763" lvl="1" indent="-167935">
              <a:buFontTx/>
              <a:buChar char="-"/>
            </a:pPr>
            <a:r>
              <a:rPr lang="en-US" baseline="0" dirty="0" smtClean="0"/>
              <a:t>Things in commercial properties tend to not be as desirable </a:t>
            </a:r>
          </a:p>
          <a:p>
            <a:pPr marL="615763" lvl="1" indent="-167935">
              <a:buFontTx/>
              <a:buChar char="-"/>
            </a:pPr>
            <a:r>
              <a:rPr lang="en-US" baseline="0" dirty="0" smtClean="0"/>
              <a:t>Other</a:t>
            </a:r>
          </a:p>
          <a:p>
            <a:pPr marL="167935" indent="-167935">
              <a:buFontTx/>
              <a:buChar char="-"/>
            </a:pPr>
            <a:r>
              <a:rPr lang="en-US" baseline="0" dirty="0" smtClean="0"/>
              <a:t>Other outlets for salvaged material</a:t>
            </a:r>
          </a:p>
          <a:p>
            <a:pPr marL="615763" lvl="1" indent="-167935">
              <a:buFontTx/>
              <a:buChar char="-"/>
            </a:pPr>
            <a:r>
              <a:rPr lang="en-US" baseline="0" dirty="0" smtClean="0"/>
              <a:t>Architectural salvage and wood salvage businesses</a:t>
            </a:r>
          </a:p>
          <a:p>
            <a:pPr marL="615763" lvl="1" indent="-167935">
              <a:buFontTx/>
              <a:buChar char="-"/>
            </a:pPr>
            <a:r>
              <a:rPr lang="en-US" baseline="0" dirty="0" smtClean="0"/>
              <a:t>Larger salvage businesses (often international focus), Furniture Trust, IRN, Re-Stream, GRRO International, Bikes Not Bombs</a:t>
            </a:r>
          </a:p>
          <a:p>
            <a:pPr marL="615763" lvl="1" indent="-167935">
              <a:buFontTx/>
              <a:buChar char="-"/>
            </a:pPr>
            <a:r>
              <a:rPr lang="en-US" baseline="0" dirty="0" smtClean="0"/>
              <a:t>May be a gap for reuse of larger commercial projects (</a:t>
            </a:r>
            <a:r>
              <a:rPr lang="en-US" baseline="0" dirty="0" err="1" smtClean="0"/>
              <a:t>eg</a:t>
            </a:r>
            <a:r>
              <a:rPr lang="en-US" baseline="0" dirty="0" smtClean="0"/>
              <a:t>, 100 commercial doors)</a:t>
            </a:r>
          </a:p>
          <a:p>
            <a:pPr marL="167935" indent="-167935">
              <a:buFontTx/>
              <a:buChar char="-"/>
            </a:pPr>
            <a:r>
              <a:rPr lang="en-US" baseline="0" dirty="0" smtClean="0"/>
              <a:t>Gaps / other challengers</a:t>
            </a:r>
          </a:p>
          <a:p>
            <a:pPr marL="615763" lvl="1" indent="-167935">
              <a:buFontTx/>
              <a:buChar char="-"/>
            </a:pPr>
            <a:r>
              <a:rPr lang="en-US" baseline="0" dirty="0" smtClean="0"/>
              <a:t>There may be a gap in the reuse market for larger commercial projects (</a:t>
            </a:r>
            <a:r>
              <a:rPr lang="en-US" baseline="0" dirty="0" err="1" smtClean="0"/>
              <a:t>eg</a:t>
            </a:r>
            <a:r>
              <a:rPr lang="en-US" baseline="0" dirty="0" smtClean="0"/>
              <a:t>, 100 commercial doors)</a:t>
            </a:r>
          </a:p>
          <a:p>
            <a:pPr marL="615763" lvl="1" indent="-167935">
              <a:buFontTx/>
              <a:buChar char="-"/>
            </a:pPr>
            <a:r>
              <a:rPr lang="en-US" baseline="0" dirty="0" smtClean="0"/>
              <a:t>Interim storage</a:t>
            </a:r>
          </a:p>
          <a:p>
            <a:pPr marL="615763" lvl="1" indent="-167935">
              <a:buFontTx/>
              <a:buChar char="-"/>
            </a:pPr>
            <a:r>
              <a:rPr lang="en-US" baseline="0" dirty="0" smtClean="0"/>
              <a:t>Liability for donation?</a:t>
            </a:r>
          </a:p>
          <a:p>
            <a:pPr marL="615763" lvl="1" indent="-167935">
              <a:buFontTx/>
              <a:buChar char="-"/>
            </a:pPr>
            <a:endParaRPr lang="en-US" baseline="0" dirty="0" smtClean="0"/>
          </a:p>
          <a:p>
            <a:pPr marL="447828" lvl="1" indent="0">
              <a:buFontTx/>
              <a:buNone/>
            </a:pPr>
            <a:endParaRPr lang="en-US" baseline="0" dirty="0" smtClean="0"/>
          </a:p>
          <a:p>
            <a:pPr marL="615763" lvl="1" indent="-167935">
              <a:buFontTx/>
              <a:buChar char="-"/>
            </a:pPr>
            <a:endParaRPr lang="en-US" baseline="0" dirty="0" smtClean="0"/>
          </a:p>
          <a:p>
            <a:pPr marL="615763" lvl="1" indent="-167935">
              <a:buFontTx/>
              <a:buChar char="-"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452F87-DD50-E247-918D-F8E097D585B0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521538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452F87-DD50-E247-918D-F8E097D585B0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08842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67935" indent="-167935">
              <a:buFontTx/>
              <a:buChar char="-"/>
            </a:pPr>
            <a:r>
              <a:rPr lang="en-US" dirty="0" smtClean="0"/>
              <a:t>What materials?</a:t>
            </a:r>
          </a:p>
          <a:p>
            <a:pPr marL="615763" lvl="1" indent="-167935">
              <a:buFontTx/>
              <a:buChar char="-"/>
            </a:pPr>
            <a:r>
              <a:rPr lang="en-US" dirty="0" smtClean="0"/>
              <a:t>What materials</a:t>
            </a:r>
            <a:r>
              <a:rPr lang="en-US" baseline="0" dirty="0" smtClean="0"/>
              <a:t> have viable processing infrastructure in Massachusetts? What don’t?</a:t>
            </a:r>
          </a:p>
          <a:p>
            <a:pPr marL="1072963" lvl="2" indent="-167935">
              <a:buFontTx/>
              <a:buChar char="-"/>
            </a:pPr>
            <a:r>
              <a:rPr lang="en-US" baseline="0" dirty="0" smtClean="0"/>
              <a:t>Gypsum – changing market, currently sent to PA, 3 collection sites in MA</a:t>
            </a:r>
          </a:p>
          <a:p>
            <a:pPr marL="1072963" lvl="2" indent="-167935">
              <a:buFontTx/>
              <a:buChar char="-"/>
            </a:pPr>
            <a:r>
              <a:rPr lang="en-US" baseline="0" dirty="0" smtClean="0"/>
              <a:t>Ceiling Tiles – Armstrong program</a:t>
            </a:r>
          </a:p>
          <a:p>
            <a:pPr marL="1072963" lvl="2" indent="-167935">
              <a:buFontTx/>
              <a:buChar char="-"/>
            </a:pPr>
            <a:r>
              <a:rPr lang="en-US" baseline="0" dirty="0" smtClean="0"/>
              <a:t>ABC (asphalt, brick, concrete – can also include some ceramic)</a:t>
            </a:r>
          </a:p>
          <a:p>
            <a:pPr marL="1072963" lvl="2" indent="-167935">
              <a:buFontTx/>
              <a:buChar char="-"/>
            </a:pPr>
            <a:r>
              <a:rPr lang="en-US" baseline="0" dirty="0" smtClean="0"/>
              <a:t>Asphalt shingles (great candidate, gaps in infrastructure)</a:t>
            </a:r>
          </a:p>
          <a:p>
            <a:pPr marL="1072963" lvl="2" indent="-167935">
              <a:buFontTx/>
              <a:buChar char="-"/>
            </a:pPr>
            <a:r>
              <a:rPr lang="en-US" baseline="0" dirty="0" smtClean="0"/>
              <a:t>Cardboard (great market)</a:t>
            </a:r>
          </a:p>
          <a:p>
            <a:pPr marL="615763" lvl="1" indent="-167935">
              <a:buFontTx/>
              <a:buChar char="-"/>
            </a:pPr>
            <a:r>
              <a:rPr lang="en-US" baseline="0" dirty="0" smtClean="0"/>
              <a:t>What materials might have a commodity value and could be sold if you have enough of it?</a:t>
            </a:r>
            <a:endParaRPr lang="en-US" dirty="0" smtClean="0"/>
          </a:p>
          <a:p>
            <a:pPr marL="167935" indent="-167935">
              <a:buFontTx/>
              <a:buChar char="-"/>
            </a:pPr>
            <a:r>
              <a:rPr lang="en-US" dirty="0" smtClean="0"/>
              <a:t>Dumpster</a:t>
            </a:r>
            <a:r>
              <a:rPr lang="en-US" baseline="0" dirty="0" smtClean="0"/>
              <a:t> Staging</a:t>
            </a:r>
          </a:p>
          <a:p>
            <a:pPr marL="615763" lvl="1" indent="-167935">
              <a:buFontTx/>
              <a:buChar char="-"/>
            </a:pPr>
            <a:r>
              <a:rPr lang="en-US" baseline="0" dirty="0" smtClean="0"/>
              <a:t>Rotate dumpsters depending upon stage in project (</a:t>
            </a:r>
            <a:r>
              <a:rPr lang="en-US" baseline="0" dirty="0" err="1" smtClean="0"/>
              <a:t>eg</a:t>
            </a:r>
            <a:r>
              <a:rPr lang="en-US" baseline="0" dirty="0" smtClean="0"/>
              <a:t>, gypsum recycling dumpster when installing gypsum)</a:t>
            </a:r>
          </a:p>
          <a:p>
            <a:pPr marL="167935" indent="-167935">
              <a:buFontTx/>
              <a:buChar char="-"/>
            </a:pPr>
            <a:r>
              <a:rPr lang="en-US" baseline="0" dirty="0" smtClean="0"/>
              <a:t>Remove flooring at beginning</a:t>
            </a:r>
          </a:p>
          <a:p>
            <a:pPr marL="615763" lvl="2" indent="-167935" defTabSz="447827">
              <a:buFontTx/>
              <a:buChar char="-"/>
            </a:pPr>
            <a:r>
              <a:rPr lang="en-US" baseline="0" dirty="0" smtClean="0"/>
              <a:t>Especially carpeting (otherwise too dirty)</a:t>
            </a:r>
          </a:p>
          <a:p>
            <a:pPr marL="167935" indent="-167935">
              <a:buFontTx/>
              <a:buChar char="-"/>
            </a:pPr>
            <a:r>
              <a:rPr lang="en-US" baseline="0" dirty="0" smtClean="0"/>
              <a:t>Financial Benefits</a:t>
            </a:r>
          </a:p>
          <a:p>
            <a:pPr marL="615763" lvl="1" indent="-167935">
              <a:buFontTx/>
              <a:buChar char="-"/>
            </a:pPr>
            <a:r>
              <a:rPr lang="en-US" baseline="0" dirty="0" err="1" smtClean="0"/>
              <a:t>Eg</a:t>
            </a:r>
            <a:r>
              <a:rPr lang="en-US" baseline="0" dirty="0" smtClean="0"/>
              <a:t>, example of large scale commercial remodel in a high rise, saved $1 million by source separating 98% of materials, scale needed for saving $?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452F87-DD50-E247-918D-F8E097D585B0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841192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BB6A7-F060-4C49-BD23-DF7A1F9CF85D}" type="datetimeFigureOut">
              <a:rPr lang="en-US" smtClean="0"/>
              <a:pPr/>
              <a:t>11/30/2016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919CC-B845-428E-913A-371509EE274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1756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BB6A7-F060-4C49-BD23-DF7A1F9CF85D}" type="datetimeFigureOut">
              <a:rPr lang="en-US" smtClean="0"/>
              <a:pPr/>
              <a:t>11/30/2016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919CC-B845-428E-913A-371509EE274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6525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BB6A7-F060-4C49-BD23-DF7A1F9CF85D}" type="datetimeFigureOut">
              <a:rPr lang="en-US" smtClean="0"/>
              <a:pPr/>
              <a:t>11/30/2016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919CC-B845-428E-913A-371509EE274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7025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BB6A7-F060-4C49-BD23-DF7A1F9CF85D}" type="datetimeFigureOut">
              <a:rPr lang="en-US" smtClean="0"/>
              <a:pPr/>
              <a:t>11/30/2016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919CC-B845-428E-913A-371509EE274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0105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BB6A7-F060-4C49-BD23-DF7A1F9CF85D}" type="datetimeFigureOut">
              <a:rPr lang="en-US" smtClean="0"/>
              <a:pPr/>
              <a:t>11/30/2016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919CC-B845-428E-913A-371509EE274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0505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BB6A7-F060-4C49-BD23-DF7A1F9CF85D}" type="datetimeFigureOut">
              <a:rPr lang="en-US" smtClean="0"/>
              <a:pPr/>
              <a:t>11/30/2016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919CC-B845-428E-913A-371509EE274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1955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BB6A7-F060-4C49-BD23-DF7A1F9CF85D}" type="datetimeFigureOut">
              <a:rPr lang="en-US" smtClean="0"/>
              <a:pPr/>
              <a:t>11/30/2016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919CC-B845-428E-913A-371509EE274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7339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BB6A7-F060-4C49-BD23-DF7A1F9CF85D}" type="datetimeFigureOut">
              <a:rPr lang="en-US" smtClean="0"/>
              <a:pPr/>
              <a:t>11/30/2016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919CC-B845-428E-913A-371509EE274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3501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BB6A7-F060-4C49-BD23-DF7A1F9CF85D}" type="datetimeFigureOut">
              <a:rPr lang="en-US" smtClean="0"/>
              <a:pPr/>
              <a:t>11/30/2016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919CC-B845-428E-913A-371509EE274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0091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BB6A7-F060-4C49-BD23-DF7A1F9CF85D}" type="datetimeFigureOut">
              <a:rPr lang="en-US" smtClean="0"/>
              <a:pPr/>
              <a:t>11/30/2016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919CC-B845-428E-913A-371509EE274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3308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FBB6A7-F060-4C49-BD23-DF7A1F9CF85D}" type="datetimeFigureOut">
              <a:rPr lang="en-US" smtClean="0"/>
              <a:pPr/>
              <a:t>11/30/2016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0919CC-B845-428E-913A-371509EE274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9115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FBB6A7-F060-4C49-BD23-DF7A1F9CF85D}" type="datetimeFigureOut">
              <a:rPr lang="en-US" smtClean="0"/>
              <a:pPr/>
              <a:t>11/30/2016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0919CC-B845-428E-913A-371509EE274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2275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39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info@RecyclingWorksMA.com" TargetMode="External"/><Relationship Id="rId5" Type="http://schemas.openxmlformats.org/officeDocument/2006/relationships/hyperlink" Target="http://www.recyclingworksma.com/" TargetMode="Externa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jpeg"/><Relationship Id="rId9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g"/><Relationship Id="rId4" Type="http://schemas.openxmlformats.org/officeDocument/2006/relationships/image" Target="../media/image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hyperlink" Target="https://vimeo.com/135889925" TargetMode="External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3.jpe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G"/><Relationship Id="rId4" Type="http://schemas.openxmlformats.org/officeDocument/2006/relationships/image" Target="../media/image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062766"/>
            <a:ext cx="9144000" cy="667059"/>
          </a:xfrm>
          <a:prstGeom prst="rect">
            <a:avLst/>
          </a:prstGeom>
          <a:solidFill>
            <a:srgbClr val="4093D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29825"/>
            <a:ext cx="9144000" cy="590555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0" y="868851"/>
            <a:ext cx="9144000" cy="1721949"/>
          </a:xfrm>
        </p:spPr>
        <p:txBody>
          <a:bodyPr/>
          <a:lstStyle/>
          <a:p>
            <a:pPr algn="ctr"/>
            <a:r>
              <a:rPr lang="en-US" sz="3600" dirty="0">
                <a:solidFill>
                  <a:srgbClr val="124733"/>
                </a:solidFill>
                <a:latin typeface="Gill Sans MT" panose="020B0502020104020203" pitchFamily="34" charset="0"/>
              </a:rPr>
              <a:t>RecyclingWorks in Massachusetts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subTitle" idx="1"/>
          </p:nvPr>
        </p:nvSpPr>
        <p:spPr>
          <a:xfrm>
            <a:off x="-114837" y="1983217"/>
            <a:ext cx="9296400" cy="1371600"/>
          </a:xfrm>
        </p:spPr>
        <p:txBody>
          <a:bodyPr>
            <a:noAutofit/>
          </a:bodyPr>
          <a:lstStyle/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en-US" sz="2400" dirty="0">
                <a:solidFill>
                  <a:srgbClr val="124733"/>
                </a:solidFill>
                <a:latin typeface="Gill Sans MT" panose="020B0502020104020203" pitchFamily="34" charset="0"/>
              </a:rPr>
              <a:t>Best Management Practices Planning Session for C&amp;D </a:t>
            </a:r>
            <a:r>
              <a:rPr lang="en-US" sz="2400" dirty="0" smtClean="0">
                <a:solidFill>
                  <a:srgbClr val="124733"/>
                </a:solidFill>
                <a:latin typeface="Gill Sans MT" panose="020B0502020104020203" pitchFamily="34" charset="0"/>
              </a:rPr>
              <a:t>Management</a:t>
            </a:r>
          </a:p>
          <a:p>
            <a:pPr algn="ctr">
              <a:lnSpc>
                <a:spcPct val="100000"/>
              </a:lnSpc>
              <a:spcBef>
                <a:spcPts val="600"/>
              </a:spcBef>
            </a:pPr>
            <a:r>
              <a:rPr lang="en-US" sz="2400" dirty="0" smtClean="0">
                <a:solidFill>
                  <a:srgbClr val="124733"/>
                </a:solidFill>
                <a:latin typeface="Gill Sans MT" panose="020B0502020104020203" pitchFamily="34" charset="0"/>
              </a:rPr>
              <a:t>December 1</a:t>
            </a:r>
            <a:r>
              <a:rPr lang="en-US" sz="2400" dirty="0" smtClean="0">
                <a:solidFill>
                  <a:srgbClr val="124733"/>
                </a:solidFill>
                <a:latin typeface="Gill Sans MT" panose="020B0502020104020203" pitchFamily="34" charset="0"/>
              </a:rPr>
              <a:t>, </a:t>
            </a:r>
            <a:r>
              <a:rPr lang="en-US" sz="2400" dirty="0">
                <a:solidFill>
                  <a:srgbClr val="124733"/>
                </a:solidFill>
                <a:latin typeface="Gill Sans MT" panose="020B0502020104020203" pitchFamily="34" charset="0"/>
              </a:rPr>
              <a:t>2016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1017047"/>
            <a:ext cx="9144000" cy="45719"/>
          </a:xfrm>
          <a:prstGeom prst="rect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13" name="Picture 12" descr="Roni RWlog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82400" y="55740"/>
            <a:ext cx="1561600" cy="961307"/>
          </a:xfrm>
          <a:prstGeom prst="rect">
            <a:avLst/>
          </a:prstGeom>
        </p:spPr>
      </p:pic>
      <p:pic>
        <p:nvPicPr>
          <p:cNvPr id="9" name="Picture 3" descr="W:\BWP\SWM\COMMERCIAL BRANCH\Recycling Works\MassDEP Green Business Specialist\RW Outreach Materials\Logo\massdep-log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2400" y="55740"/>
            <a:ext cx="750139" cy="961307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1017047"/>
            <a:ext cx="9144000" cy="45719"/>
          </a:xfrm>
          <a:prstGeom prst="rect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12" name="Picture 11" descr="Roni RW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82400" y="55740"/>
            <a:ext cx="1561600" cy="961307"/>
          </a:xfrm>
          <a:prstGeom prst="rect">
            <a:avLst/>
          </a:prstGeom>
        </p:spPr>
      </p:pic>
      <p:pic>
        <p:nvPicPr>
          <p:cNvPr id="13" name="Picture 3" descr="W:\BWP\SWM\COMMERCIAL BRANCH\Recycling Works\MassDEP Green Business Specialist\RW Outreach Materials\Logo\massdep-log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55740"/>
            <a:ext cx="750139" cy="961307"/>
          </a:xfrm>
          <a:prstGeom prst="rect">
            <a:avLst/>
          </a:prstGeom>
          <a:noFill/>
        </p:spPr>
      </p:pic>
      <p:sp>
        <p:nvSpPr>
          <p:cNvPr id="14" name="Title 3"/>
          <p:cNvSpPr>
            <a:spLocks noGrp="1"/>
          </p:cNvSpPr>
          <p:nvPr>
            <p:ph type="title"/>
          </p:nvPr>
        </p:nvSpPr>
        <p:spPr>
          <a:xfrm>
            <a:off x="0" y="1066800"/>
            <a:ext cx="9144000" cy="1295400"/>
          </a:xfrm>
        </p:spPr>
        <p:txBody>
          <a:bodyPr>
            <a:noAutofit/>
          </a:bodyPr>
          <a:lstStyle/>
          <a:p>
            <a:pPr algn="ctr"/>
            <a:r>
              <a:rPr lang="en-US" sz="4000" dirty="0" smtClean="0">
                <a:solidFill>
                  <a:srgbClr val="124733"/>
                </a:solidFill>
                <a:latin typeface="Gill Sans MT" panose="020B0502020104020203" pitchFamily="34" charset="0"/>
              </a:rPr>
              <a:t>Comingled Collection and C&amp;D Processing</a:t>
            </a:r>
            <a:endParaRPr lang="en-US" sz="4000" dirty="0">
              <a:solidFill>
                <a:srgbClr val="124733"/>
              </a:solidFill>
              <a:latin typeface="Gill Sans MT" panose="020B0502020104020203" pitchFamily="34" charset="0"/>
            </a:endParaRPr>
          </a:p>
        </p:txBody>
      </p:sp>
      <p:sp>
        <p:nvSpPr>
          <p:cNvPr id="8" name="Content Placeholder 4"/>
          <p:cNvSpPr txBox="1">
            <a:spLocks/>
          </p:cNvSpPr>
          <p:nvPr/>
        </p:nvSpPr>
        <p:spPr>
          <a:xfrm>
            <a:off x="29672" y="2711377"/>
            <a:ext cx="4023764" cy="3630574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smtClean="0">
                <a:solidFill>
                  <a:srgbClr val="124733"/>
                </a:solidFill>
                <a:latin typeface="Gill Sans MT" panose="020B0502020104020203" pitchFamily="34" charset="0"/>
              </a:rPr>
              <a:t>Metal: high value and easy to separate</a:t>
            </a:r>
          </a:p>
          <a:p>
            <a:r>
              <a:rPr lang="en-US" sz="3200" dirty="0" smtClean="0">
                <a:solidFill>
                  <a:srgbClr val="124733"/>
                </a:solidFill>
                <a:latin typeface="Gill Sans MT" panose="020B0502020104020203" pitchFamily="34" charset="0"/>
              </a:rPr>
              <a:t>Wood and cardboard: easy to separate</a:t>
            </a:r>
          </a:p>
          <a:p>
            <a:r>
              <a:rPr lang="en-US" sz="3200" dirty="0">
                <a:solidFill>
                  <a:srgbClr val="124733"/>
                </a:solidFill>
                <a:latin typeface="Gill Sans MT" panose="020B0502020104020203" pitchFamily="34" charset="0"/>
              </a:rPr>
              <a:t>G</a:t>
            </a:r>
            <a:r>
              <a:rPr lang="en-US" sz="3200" dirty="0" smtClean="0">
                <a:solidFill>
                  <a:srgbClr val="124733"/>
                </a:solidFill>
                <a:latin typeface="Gill Sans MT" panose="020B0502020104020203" pitchFamily="34" charset="0"/>
              </a:rPr>
              <a:t>ypsum, ceiling tiles, carpet, plastic sheeting: hard to separate</a:t>
            </a:r>
          </a:p>
          <a:p>
            <a:endParaRPr lang="en-US" sz="3200" dirty="0" smtClean="0">
              <a:solidFill>
                <a:srgbClr val="124733"/>
              </a:solidFill>
              <a:latin typeface="Gill Sans MT" panose="020B0502020104020203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2415410"/>
            <a:ext cx="4711332" cy="396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4523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1017047"/>
            <a:ext cx="9144000" cy="45719"/>
          </a:xfrm>
          <a:prstGeom prst="rect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12" name="Picture 11" descr="Roni RW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82400" y="55740"/>
            <a:ext cx="1561600" cy="961307"/>
          </a:xfrm>
          <a:prstGeom prst="rect">
            <a:avLst/>
          </a:prstGeom>
        </p:spPr>
      </p:pic>
      <p:pic>
        <p:nvPicPr>
          <p:cNvPr id="13" name="Picture 3" descr="W:\BWP\SWM\COMMERCIAL BRANCH\Recycling Works\MassDEP Green Business Specialist\RW Outreach Materials\Logo\massdep-log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55740"/>
            <a:ext cx="750139" cy="961307"/>
          </a:xfrm>
          <a:prstGeom prst="rect">
            <a:avLst/>
          </a:prstGeom>
          <a:noFill/>
        </p:spPr>
      </p:pic>
      <p:sp>
        <p:nvSpPr>
          <p:cNvPr id="16" name="Title 3"/>
          <p:cNvSpPr>
            <a:spLocks noGrp="1"/>
          </p:cNvSpPr>
          <p:nvPr>
            <p:ph type="title"/>
          </p:nvPr>
        </p:nvSpPr>
        <p:spPr>
          <a:xfrm>
            <a:off x="0" y="990600"/>
            <a:ext cx="9144000" cy="1295400"/>
          </a:xfrm>
        </p:spPr>
        <p:txBody>
          <a:bodyPr>
            <a:noAutofit/>
          </a:bodyPr>
          <a:lstStyle/>
          <a:p>
            <a:pPr algn="ctr"/>
            <a:r>
              <a:rPr lang="en-US" sz="4000" dirty="0" smtClean="0">
                <a:solidFill>
                  <a:srgbClr val="124733"/>
                </a:solidFill>
                <a:latin typeface="Gill Sans MT" panose="020B0502020104020203" pitchFamily="34" charset="0"/>
              </a:rPr>
              <a:t>Other topics</a:t>
            </a:r>
            <a:endParaRPr lang="en-US" sz="4000" dirty="0">
              <a:solidFill>
                <a:srgbClr val="124733"/>
              </a:solidFill>
              <a:latin typeface="Gill Sans MT" panose="020B0502020104020203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8317" y="2514600"/>
            <a:ext cx="4925683" cy="2743199"/>
          </a:xfrm>
          <a:prstGeom prst="rect">
            <a:avLst/>
          </a:prstGeom>
        </p:spPr>
      </p:pic>
      <p:sp>
        <p:nvSpPr>
          <p:cNvPr id="8" name="Content Placeholder 4"/>
          <p:cNvSpPr txBox="1">
            <a:spLocks/>
          </p:cNvSpPr>
          <p:nvPr/>
        </p:nvSpPr>
        <p:spPr>
          <a:xfrm>
            <a:off x="152400" y="1295398"/>
            <a:ext cx="4165600" cy="55626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sz="3200" dirty="0" smtClean="0">
              <a:solidFill>
                <a:srgbClr val="124733"/>
              </a:solidFill>
              <a:latin typeface="Gill Sans MT" panose="020B0502020104020203" pitchFamily="34" charset="0"/>
            </a:endParaRPr>
          </a:p>
          <a:p>
            <a:r>
              <a:rPr lang="en-US" sz="3200" dirty="0" smtClean="0">
                <a:solidFill>
                  <a:srgbClr val="124733"/>
                </a:solidFill>
                <a:latin typeface="Gill Sans MT" panose="020B0502020104020203" pitchFamily="34" charset="0"/>
              </a:rPr>
              <a:t>LEED credits</a:t>
            </a:r>
          </a:p>
          <a:p>
            <a:r>
              <a:rPr lang="en-US" sz="3200" dirty="0" smtClean="0">
                <a:solidFill>
                  <a:srgbClr val="124733"/>
                </a:solidFill>
                <a:latin typeface="Gill Sans MT" panose="020B0502020104020203" pitchFamily="34" charset="0"/>
              </a:rPr>
              <a:t>Role of building officials</a:t>
            </a:r>
          </a:p>
          <a:p>
            <a:r>
              <a:rPr lang="en-US" sz="3200" dirty="0" smtClean="0">
                <a:solidFill>
                  <a:srgbClr val="124733"/>
                </a:solidFill>
                <a:latin typeface="Gill Sans MT" panose="020B0502020104020203" pitchFamily="34" charset="0"/>
              </a:rPr>
              <a:t>Design for durability and deconstruction</a:t>
            </a:r>
          </a:p>
          <a:p>
            <a:r>
              <a:rPr lang="en-US" sz="3200" dirty="0" smtClean="0">
                <a:solidFill>
                  <a:srgbClr val="124733"/>
                </a:solidFill>
                <a:latin typeface="Gill Sans MT" panose="020B0502020104020203" pitchFamily="34" charset="0"/>
              </a:rPr>
              <a:t>Waste management plans</a:t>
            </a:r>
          </a:p>
          <a:p>
            <a:r>
              <a:rPr lang="en-US" sz="3200" dirty="0" smtClean="0">
                <a:solidFill>
                  <a:srgbClr val="124733"/>
                </a:solidFill>
                <a:latin typeface="Gill Sans MT" panose="020B0502020104020203" pitchFamily="34" charset="0"/>
              </a:rPr>
              <a:t>MassDEP C&amp;D Debris Industry Study</a:t>
            </a:r>
          </a:p>
          <a:p>
            <a:r>
              <a:rPr lang="en-US" sz="3200" dirty="0" smtClean="0">
                <a:solidFill>
                  <a:srgbClr val="124733"/>
                </a:solidFill>
                <a:latin typeface="Gill Sans MT" panose="020B0502020104020203" pitchFamily="34" charset="0"/>
              </a:rPr>
              <a:t>Other topics???</a:t>
            </a:r>
          </a:p>
          <a:p>
            <a:endParaRPr lang="en-US" sz="3200" dirty="0" smtClean="0">
              <a:solidFill>
                <a:srgbClr val="124733"/>
              </a:solidFill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1272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1017047"/>
            <a:ext cx="9144000" cy="45719"/>
          </a:xfrm>
          <a:prstGeom prst="rect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12" name="Picture 11" descr="Roni RW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82400" y="55740"/>
            <a:ext cx="1561600" cy="961307"/>
          </a:xfrm>
          <a:prstGeom prst="rect">
            <a:avLst/>
          </a:prstGeom>
        </p:spPr>
      </p:pic>
      <p:pic>
        <p:nvPicPr>
          <p:cNvPr id="13" name="Picture 3" descr="W:\BWP\SWM\COMMERCIAL BRANCH\Recycling Works\MassDEP Green Business Specialist\RW Outreach Materials\Logo\massdep-log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55740"/>
            <a:ext cx="750139" cy="961307"/>
          </a:xfrm>
          <a:prstGeom prst="rect">
            <a:avLst/>
          </a:prstGeom>
          <a:noFill/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38100" y="893479"/>
            <a:ext cx="9144000" cy="1295400"/>
          </a:xfrm>
        </p:spPr>
        <p:txBody>
          <a:bodyPr>
            <a:normAutofit/>
          </a:bodyPr>
          <a:lstStyle/>
          <a:p>
            <a:pPr algn="ctr"/>
            <a:r>
              <a:rPr lang="en-US" sz="4000" dirty="0" smtClean="0">
                <a:solidFill>
                  <a:srgbClr val="124733"/>
                </a:solidFill>
                <a:latin typeface="Gill Sans MT" panose="020B0502020104020203" pitchFamily="34" charset="0"/>
              </a:rPr>
              <a:t>Next Steps </a:t>
            </a:r>
            <a:endParaRPr lang="en-US" sz="4000" dirty="0">
              <a:solidFill>
                <a:srgbClr val="124733"/>
              </a:solidFill>
              <a:latin typeface="Gill Sans MT" panose="020B0502020104020203" pitchFamily="34" charset="0"/>
            </a:endParaRPr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189155" y="1872260"/>
            <a:ext cx="8915400" cy="49982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defRPr/>
            </a:pPr>
            <a:r>
              <a:rPr lang="en-US" altLang="en-US" sz="2400" dirty="0" smtClean="0">
                <a:solidFill>
                  <a:srgbClr val="124733"/>
                </a:solidFill>
                <a:latin typeface="+mn-lt"/>
              </a:rPr>
              <a:t> </a:t>
            </a:r>
            <a:r>
              <a:rPr lang="en-US" altLang="en-US" sz="2200" b="1" dirty="0" smtClean="0">
                <a:solidFill>
                  <a:srgbClr val="124733"/>
                </a:solidFill>
                <a:latin typeface="+mn-lt"/>
              </a:rPr>
              <a:t>Spring – Fall 2016: </a:t>
            </a:r>
            <a:r>
              <a:rPr lang="en-US" altLang="en-US" sz="2200" dirty="0" smtClean="0">
                <a:solidFill>
                  <a:srgbClr val="124733"/>
                </a:solidFill>
                <a:latin typeface="+mn-lt"/>
              </a:rPr>
              <a:t>Stakeholder Engagement</a:t>
            </a:r>
          </a:p>
          <a:p>
            <a:pPr marL="800100" lvl="1" indent="-3429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200" dirty="0" smtClean="0">
                <a:solidFill>
                  <a:srgbClr val="124733"/>
                </a:solidFill>
                <a:latin typeface="+mn-lt"/>
              </a:rPr>
              <a:t>13 Stakeholder Meetings, over 150 participants</a:t>
            </a:r>
          </a:p>
          <a:p>
            <a:pPr marL="800100" lvl="1" indent="-342900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sz="2200" b="1" dirty="0" smtClean="0">
                <a:solidFill>
                  <a:srgbClr val="124733"/>
                </a:solidFill>
                <a:latin typeface="+mn-lt"/>
              </a:rPr>
              <a:t>MassDEP </a:t>
            </a:r>
            <a:r>
              <a:rPr lang="en-US" sz="2200" b="1" dirty="0">
                <a:solidFill>
                  <a:srgbClr val="124733"/>
                </a:solidFill>
                <a:latin typeface="+mn-lt"/>
              </a:rPr>
              <a:t>C&amp;D Subcommittee </a:t>
            </a:r>
            <a:r>
              <a:rPr lang="en-US" sz="2200" b="1" dirty="0" smtClean="0">
                <a:solidFill>
                  <a:srgbClr val="124733"/>
                </a:solidFill>
                <a:latin typeface="+mn-lt"/>
              </a:rPr>
              <a:t>Meeting</a:t>
            </a:r>
            <a:r>
              <a:rPr lang="en-US" sz="2200" dirty="0" smtClean="0">
                <a:solidFill>
                  <a:srgbClr val="124733"/>
                </a:solidFill>
                <a:latin typeface="+mn-lt"/>
              </a:rPr>
              <a:t>, </a:t>
            </a:r>
            <a:r>
              <a:rPr lang="en-US" sz="2200" dirty="0">
                <a:solidFill>
                  <a:srgbClr val="124733"/>
                </a:solidFill>
                <a:latin typeface="+mn-lt"/>
              </a:rPr>
              <a:t>Dec 6 in </a:t>
            </a:r>
            <a:r>
              <a:rPr lang="en-US" sz="2200" dirty="0" smtClean="0">
                <a:solidFill>
                  <a:srgbClr val="124733"/>
                </a:solidFill>
                <a:latin typeface="+mn-lt"/>
              </a:rPr>
              <a:t>Boston</a:t>
            </a:r>
          </a:p>
          <a:p>
            <a:pPr marL="1485900" lvl="2" indent="-342900">
              <a:spcBef>
                <a:spcPct val="0"/>
              </a:spcBef>
              <a:defRPr/>
            </a:pPr>
            <a:r>
              <a:rPr lang="en-US" sz="2200" dirty="0" smtClean="0">
                <a:solidFill>
                  <a:srgbClr val="124733"/>
                </a:solidFill>
                <a:latin typeface="+mn-lt"/>
              </a:rPr>
              <a:t>Present outline of main topics</a:t>
            </a:r>
          </a:p>
          <a:p>
            <a:pPr lvl="1">
              <a:spcBef>
                <a:spcPct val="0"/>
              </a:spcBef>
              <a:buNone/>
              <a:defRPr/>
            </a:pPr>
            <a:endParaRPr lang="en-US" altLang="en-US" sz="2200" dirty="0" smtClean="0">
              <a:solidFill>
                <a:srgbClr val="124733"/>
              </a:solidFill>
              <a:latin typeface="+mn-lt"/>
            </a:endParaRPr>
          </a:p>
          <a:p>
            <a:pPr eaLnBrk="1" hangingPunct="1">
              <a:spcBef>
                <a:spcPct val="0"/>
              </a:spcBef>
              <a:defRPr/>
            </a:pPr>
            <a:r>
              <a:rPr lang="en-US" altLang="en-US" sz="2200" dirty="0" smtClean="0">
                <a:solidFill>
                  <a:srgbClr val="124733"/>
                </a:solidFill>
                <a:latin typeface="+mn-lt"/>
              </a:rPr>
              <a:t> </a:t>
            </a:r>
            <a:r>
              <a:rPr lang="en-US" altLang="en-US" sz="2200" b="1" dirty="0" smtClean="0">
                <a:solidFill>
                  <a:srgbClr val="124733"/>
                </a:solidFill>
                <a:latin typeface="+mn-lt"/>
              </a:rPr>
              <a:t>Winter 2016/17: </a:t>
            </a:r>
            <a:r>
              <a:rPr lang="en-US" altLang="en-US" sz="2200" dirty="0" smtClean="0">
                <a:solidFill>
                  <a:srgbClr val="124733"/>
                </a:solidFill>
                <a:latin typeface="+mn-lt"/>
              </a:rPr>
              <a:t>Develop draft BMPs</a:t>
            </a:r>
          </a:p>
          <a:p>
            <a:pPr lvl="1" eaLnBrk="1" hangingPunct="1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200" dirty="0" smtClean="0">
                <a:solidFill>
                  <a:srgbClr val="124733"/>
                </a:solidFill>
                <a:latin typeface="+mn-lt"/>
              </a:rPr>
              <a:t>   EBCNE Annual C&amp;D Summit, January 26: Present Draft BMPs</a:t>
            </a:r>
          </a:p>
          <a:p>
            <a:pPr lvl="1" eaLnBrk="1" hangingPunct="1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200" dirty="0" smtClean="0">
                <a:solidFill>
                  <a:srgbClr val="124733"/>
                </a:solidFill>
                <a:latin typeface="+mn-lt"/>
              </a:rPr>
              <a:t>   Distribute draft BMPs and collect comments</a:t>
            </a:r>
          </a:p>
          <a:p>
            <a:pPr lvl="1" eaLnBrk="1" hangingPunct="1">
              <a:spcBef>
                <a:spcPct val="0"/>
              </a:spcBef>
              <a:buFontTx/>
              <a:buNone/>
              <a:defRPr/>
            </a:pPr>
            <a:endParaRPr lang="en-US" altLang="en-US" sz="2200" dirty="0" smtClean="0">
              <a:solidFill>
                <a:srgbClr val="124733"/>
              </a:solidFill>
              <a:latin typeface="+mn-lt"/>
            </a:endParaRPr>
          </a:p>
          <a:p>
            <a:pPr eaLnBrk="1" hangingPunct="1">
              <a:spcBef>
                <a:spcPct val="0"/>
              </a:spcBef>
              <a:defRPr/>
            </a:pPr>
            <a:r>
              <a:rPr lang="en-US" altLang="en-US" sz="2200" dirty="0" smtClean="0">
                <a:solidFill>
                  <a:srgbClr val="124733"/>
                </a:solidFill>
                <a:latin typeface="+mn-lt"/>
              </a:rPr>
              <a:t> </a:t>
            </a:r>
            <a:r>
              <a:rPr lang="en-US" altLang="en-US" sz="2200" b="1" dirty="0" smtClean="0">
                <a:solidFill>
                  <a:srgbClr val="124733"/>
                </a:solidFill>
                <a:latin typeface="+mn-lt"/>
              </a:rPr>
              <a:t>Spring 2017: </a:t>
            </a:r>
            <a:r>
              <a:rPr lang="en-US" altLang="en-US" sz="2200" dirty="0" smtClean="0">
                <a:solidFill>
                  <a:srgbClr val="124733"/>
                </a:solidFill>
                <a:latin typeface="+mn-lt"/>
              </a:rPr>
              <a:t>Finalize and post BMPs to </a:t>
            </a:r>
            <a:r>
              <a:rPr lang="en-US" altLang="en-US" sz="2200" dirty="0" smtClean="0">
                <a:solidFill>
                  <a:srgbClr val="124733"/>
                </a:solidFill>
                <a:latin typeface="+mn-lt"/>
                <a:hlinkClick r:id="rId5"/>
              </a:rPr>
              <a:t>RecyclingWorksMA.com</a:t>
            </a:r>
            <a:endParaRPr lang="en-US" altLang="en-US" sz="2200" dirty="0" smtClean="0">
              <a:solidFill>
                <a:srgbClr val="124733"/>
              </a:solidFill>
              <a:latin typeface="+mn-lt"/>
            </a:endParaRPr>
          </a:p>
          <a:p>
            <a:pPr marL="800100" lvl="1" indent="-342900" eaLnBrk="1" hangingPunct="1">
              <a:spcBef>
                <a:spcPct val="0"/>
              </a:spcBef>
              <a:buFont typeface="Arial" panose="020B0604020202020204" pitchFamily="34" charset="0"/>
              <a:buChar char="•"/>
              <a:defRPr/>
            </a:pPr>
            <a:r>
              <a:rPr lang="en-US" altLang="en-US" sz="2200" dirty="0" smtClean="0">
                <a:solidFill>
                  <a:srgbClr val="124733"/>
                </a:solidFill>
                <a:latin typeface="+mn-lt"/>
              </a:rPr>
              <a:t>Present at March 2017 C&amp;D Subcommittee Meeting</a:t>
            </a:r>
          </a:p>
          <a:p>
            <a:pPr lvl="1" eaLnBrk="1" hangingPunct="1">
              <a:spcBef>
                <a:spcPct val="0"/>
              </a:spcBef>
              <a:buFont typeface="Arial" panose="020B0604020202020204" pitchFamily="34" charset="0"/>
              <a:buNone/>
              <a:defRPr/>
            </a:pPr>
            <a:endParaRPr lang="en-US" altLang="en-US" sz="2200" dirty="0" smtClean="0">
              <a:solidFill>
                <a:srgbClr val="124733"/>
              </a:solidFill>
              <a:latin typeface="+mn-lt"/>
            </a:endParaRPr>
          </a:p>
          <a:p>
            <a:pPr algn="ctr">
              <a:buNone/>
            </a:pPr>
            <a:r>
              <a:rPr lang="en-US" sz="2200" dirty="0" smtClean="0">
                <a:solidFill>
                  <a:srgbClr val="124733"/>
                </a:solidFill>
                <a:latin typeface="+mn-lt"/>
              </a:rPr>
              <a:t>Contact </a:t>
            </a:r>
            <a:r>
              <a:rPr lang="en-US" sz="2200" dirty="0">
                <a:solidFill>
                  <a:srgbClr val="124733"/>
                </a:solidFill>
                <a:latin typeface="+mn-lt"/>
              </a:rPr>
              <a:t>RecyclingWorks with questions or </a:t>
            </a:r>
            <a:r>
              <a:rPr lang="en-US" sz="2200" dirty="0" smtClean="0">
                <a:solidFill>
                  <a:srgbClr val="124733"/>
                </a:solidFill>
                <a:latin typeface="+mn-lt"/>
              </a:rPr>
              <a:t>comments:</a:t>
            </a:r>
          </a:p>
          <a:p>
            <a:pPr algn="ctr">
              <a:buNone/>
            </a:pPr>
            <a:r>
              <a:rPr lang="en-US" sz="2200" b="1" dirty="0" smtClean="0">
                <a:solidFill>
                  <a:srgbClr val="124733"/>
                </a:solidFill>
                <a:latin typeface="+mn-lt"/>
                <a:hlinkClick r:id="rId6"/>
              </a:rPr>
              <a:t>info@RecyclingWorksMA.com</a:t>
            </a:r>
            <a:r>
              <a:rPr lang="en-US" sz="2200" b="1" dirty="0" smtClean="0">
                <a:solidFill>
                  <a:srgbClr val="124733"/>
                </a:solidFill>
                <a:latin typeface="+mn-lt"/>
              </a:rPr>
              <a:t> </a:t>
            </a:r>
            <a:r>
              <a:rPr lang="en-US" sz="2200" dirty="0">
                <a:solidFill>
                  <a:srgbClr val="124733"/>
                </a:solidFill>
                <a:latin typeface="+mn-lt"/>
              </a:rPr>
              <a:t>or</a:t>
            </a:r>
            <a:r>
              <a:rPr lang="en-US" sz="2200" b="1" dirty="0">
                <a:solidFill>
                  <a:srgbClr val="124733"/>
                </a:solidFill>
                <a:latin typeface="+mn-lt"/>
              </a:rPr>
              <a:t> (888) </a:t>
            </a:r>
            <a:r>
              <a:rPr lang="en-US" sz="2200" b="1" dirty="0" smtClean="0">
                <a:solidFill>
                  <a:srgbClr val="124733"/>
                </a:solidFill>
                <a:latin typeface="+mn-lt"/>
              </a:rPr>
              <a:t>254-5525</a:t>
            </a:r>
            <a:endParaRPr lang="en-US" altLang="en-US" sz="2200" dirty="0" smtClean="0">
              <a:solidFill>
                <a:srgbClr val="124733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17395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1017047"/>
            <a:ext cx="9144000" cy="45719"/>
          </a:xfrm>
          <a:prstGeom prst="rect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12" name="Picture 11" descr="Roni RW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82400" y="55740"/>
            <a:ext cx="1561600" cy="961307"/>
          </a:xfrm>
          <a:prstGeom prst="rect">
            <a:avLst/>
          </a:prstGeom>
        </p:spPr>
      </p:pic>
      <p:pic>
        <p:nvPicPr>
          <p:cNvPr id="13" name="Picture 3" descr="W:\BWP\SWM\COMMERCIAL BRANCH\Recycling Works\MassDEP Green Business Specialist\RW Outreach Materials\Logo\massdep-log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55740"/>
            <a:ext cx="750139" cy="961307"/>
          </a:xfrm>
          <a:prstGeom prst="rect">
            <a:avLst/>
          </a:prstGeom>
          <a:noFill/>
        </p:spPr>
      </p:pic>
      <p:sp>
        <p:nvSpPr>
          <p:cNvPr id="14" name="Title 3"/>
          <p:cNvSpPr>
            <a:spLocks noGrp="1"/>
          </p:cNvSpPr>
          <p:nvPr>
            <p:ph type="title"/>
          </p:nvPr>
        </p:nvSpPr>
        <p:spPr>
          <a:xfrm>
            <a:off x="0" y="1413734"/>
            <a:ext cx="9144000" cy="491266"/>
          </a:xfrm>
        </p:spPr>
        <p:txBody>
          <a:bodyPr>
            <a:noAutofit/>
          </a:bodyPr>
          <a:lstStyle/>
          <a:p>
            <a:pPr algn="ctr"/>
            <a:r>
              <a:rPr lang="en-US" sz="4000" dirty="0">
                <a:solidFill>
                  <a:srgbClr val="124733"/>
                </a:solidFill>
                <a:latin typeface="Gill Sans MT" panose="020B0502020104020203" pitchFamily="34" charset="0"/>
              </a:rPr>
              <a:t>RecyclingWorks in Massachusetts</a:t>
            </a:r>
          </a:p>
        </p:txBody>
      </p:sp>
      <p:sp>
        <p:nvSpPr>
          <p:cNvPr id="15" name="Content Placeholder 4"/>
          <p:cNvSpPr>
            <a:spLocks noGrp="1"/>
          </p:cNvSpPr>
          <p:nvPr>
            <p:ph idx="1"/>
          </p:nvPr>
        </p:nvSpPr>
        <p:spPr>
          <a:xfrm>
            <a:off x="342900" y="2286000"/>
            <a:ext cx="8458200" cy="5105400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rgbClr val="124733"/>
                </a:solidFill>
                <a:latin typeface="Gill Sans MT" panose="020B0502020104020203" pitchFamily="34" charset="0"/>
              </a:rPr>
              <a:t>Helps businesses and institutions </a:t>
            </a:r>
          </a:p>
          <a:p>
            <a:pPr lvl="1"/>
            <a:r>
              <a:rPr lang="en-US" sz="2800" dirty="0">
                <a:solidFill>
                  <a:srgbClr val="124733"/>
                </a:solidFill>
                <a:latin typeface="Gill Sans MT" panose="020B0502020104020203" pitchFamily="34" charset="0"/>
              </a:rPr>
              <a:t>Comply with MassDEP Waste Bans - includes </a:t>
            </a:r>
            <a:r>
              <a:rPr lang="en-US" sz="2800" dirty="0" smtClean="0">
                <a:solidFill>
                  <a:srgbClr val="124733"/>
                </a:solidFill>
                <a:latin typeface="Gill Sans MT" panose="020B0502020104020203" pitchFamily="34" charset="0"/>
              </a:rPr>
              <a:t>some C&amp;D materials</a:t>
            </a:r>
            <a:endParaRPr lang="en-US" sz="2800" dirty="0">
              <a:solidFill>
                <a:srgbClr val="124733"/>
              </a:solidFill>
              <a:latin typeface="Gill Sans MT" panose="020B0502020104020203" pitchFamily="34" charset="0"/>
            </a:endParaRPr>
          </a:p>
          <a:p>
            <a:pPr lvl="1"/>
            <a:r>
              <a:rPr lang="en-US" sz="2800" dirty="0">
                <a:solidFill>
                  <a:srgbClr val="124733"/>
                </a:solidFill>
                <a:latin typeface="Gill Sans MT" panose="020B0502020104020203" pitchFamily="34" charset="0"/>
              </a:rPr>
              <a:t>Maximize waste diversion </a:t>
            </a:r>
          </a:p>
          <a:p>
            <a:pPr lvl="1"/>
            <a:r>
              <a:rPr lang="en-US" sz="2800" dirty="0">
                <a:solidFill>
                  <a:srgbClr val="124733"/>
                </a:solidFill>
                <a:latin typeface="Gill Sans MT" panose="020B0502020104020203" pitchFamily="34" charset="0"/>
              </a:rPr>
              <a:t>Save money</a:t>
            </a:r>
          </a:p>
          <a:p>
            <a:pPr lvl="1"/>
            <a:r>
              <a:rPr lang="en-US" sz="2800" dirty="0">
                <a:solidFill>
                  <a:srgbClr val="124733"/>
                </a:solidFill>
                <a:latin typeface="Gill Sans MT" panose="020B0502020104020203" pitchFamily="34" charset="0"/>
              </a:rPr>
              <a:t>Improve Customer/Employee satisfaction</a:t>
            </a:r>
            <a:endParaRPr lang="en-US" dirty="0">
              <a:solidFill>
                <a:srgbClr val="124733"/>
              </a:solidFill>
              <a:latin typeface="Gill Sans MT" panose="020B0502020104020203" pitchFamily="34" charset="0"/>
            </a:endParaRPr>
          </a:p>
          <a:p>
            <a:r>
              <a:rPr lang="en-US" sz="3200" dirty="0">
                <a:solidFill>
                  <a:srgbClr val="124733"/>
                </a:solidFill>
                <a:latin typeface="Gill Sans MT" panose="020B0502020104020203" pitchFamily="34" charset="0"/>
              </a:rPr>
              <a:t>Funded by MassDEP, delivered under contract by the Center for EcoTechnology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1017047"/>
            <a:ext cx="9144000" cy="45719"/>
          </a:xfrm>
          <a:prstGeom prst="rect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12" name="Picture 11" descr="Roni RW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82400" y="55740"/>
            <a:ext cx="1561600" cy="961307"/>
          </a:xfrm>
          <a:prstGeom prst="rect">
            <a:avLst/>
          </a:prstGeom>
        </p:spPr>
      </p:pic>
      <p:pic>
        <p:nvPicPr>
          <p:cNvPr id="13" name="Picture 3" descr="W:\BWP\SWM\COMMERCIAL BRANCH\Recycling Works\MassDEP Green Business Specialist\RW Outreach Materials\Logo\massdep-log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55740"/>
            <a:ext cx="750139" cy="961307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1121796" y="2251675"/>
            <a:ext cx="6900407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124633"/>
                </a:solidFill>
                <a:latin typeface="Gill Sans MT" panose="020B0502020104020203" pitchFamily="34" charset="0"/>
              </a:rPr>
              <a:t>Services include: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dirty="0">
              <a:solidFill>
                <a:srgbClr val="124633"/>
              </a:solidFill>
              <a:latin typeface="Gill Sans MT" panose="020B0502020104020203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124633"/>
                </a:solidFill>
                <a:latin typeface="Gill Sans MT" panose="020B0502020104020203" pitchFamily="34" charset="0"/>
              </a:rPr>
              <a:t>Online Resources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800" dirty="0">
              <a:solidFill>
                <a:srgbClr val="124633"/>
              </a:solidFill>
              <a:latin typeface="Gill Sans MT" panose="020B0502020104020203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124633"/>
                </a:solidFill>
                <a:latin typeface="Gill Sans MT" panose="020B0502020104020203" pitchFamily="34" charset="0"/>
              </a:rPr>
              <a:t>Email and Phone Hotline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800" dirty="0">
              <a:solidFill>
                <a:srgbClr val="124633"/>
              </a:solidFill>
              <a:latin typeface="Gill Sans MT" panose="020B0502020104020203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124633"/>
                </a:solidFill>
                <a:latin typeface="Gill Sans MT" panose="020B0502020104020203" pitchFamily="34" charset="0"/>
              </a:rPr>
              <a:t>Technical Assistance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800" dirty="0">
              <a:solidFill>
                <a:srgbClr val="124633"/>
              </a:solidFill>
              <a:latin typeface="Gill Sans MT" panose="020B0502020104020203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124633"/>
                </a:solidFill>
                <a:latin typeface="Gill Sans MT" panose="020B0502020104020203" pitchFamily="34" charset="0"/>
              </a:rPr>
              <a:t>Events and Workshops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800" dirty="0">
              <a:solidFill>
                <a:srgbClr val="124633"/>
              </a:solidFill>
              <a:latin typeface="Gill Sans MT" panose="020B0502020104020203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rgbClr val="124633"/>
                </a:solidFill>
                <a:latin typeface="Gill Sans MT" panose="020B0502020104020203" pitchFamily="34" charset="0"/>
              </a:rPr>
              <a:t>C&amp;U Program Administration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 dirty="0">
              <a:solidFill>
                <a:srgbClr val="124633"/>
              </a:solidFill>
              <a:latin typeface="Gill Sans MT" panose="020B0502020104020203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90613" y="6178155"/>
            <a:ext cx="58850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>
                <a:solidFill>
                  <a:srgbClr val="134632"/>
                </a:solidFill>
                <a:latin typeface="Gill Sans MT" panose="020B0502020104020203" pitchFamily="34" charset="0"/>
              </a:rPr>
              <a:t>http://www.recyclingworksma.com</a:t>
            </a:r>
          </a:p>
        </p:txBody>
      </p:sp>
      <p:sp>
        <p:nvSpPr>
          <p:cNvPr id="8" name="Title 3"/>
          <p:cNvSpPr>
            <a:spLocks noGrp="1"/>
          </p:cNvSpPr>
          <p:nvPr>
            <p:ph type="title"/>
          </p:nvPr>
        </p:nvSpPr>
        <p:spPr>
          <a:xfrm>
            <a:off x="0" y="1413734"/>
            <a:ext cx="9144000" cy="491266"/>
          </a:xfrm>
        </p:spPr>
        <p:txBody>
          <a:bodyPr>
            <a:noAutofit/>
          </a:bodyPr>
          <a:lstStyle/>
          <a:p>
            <a:pPr algn="ctr"/>
            <a:r>
              <a:rPr lang="en-US" sz="4000" dirty="0">
                <a:solidFill>
                  <a:srgbClr val="124733"/>
                </a:solidFill>
                <a:latin typeface="Gill Sans MT" panose="020B0502020104020203" pitchFamily="34" charset="0"/>
              </a:rPr>
              <a:t>RecyclingWorks in Massachusetts</a:t>
            </a:r>
          </a:p>
        </p:txBody>
      </p:sp>
    </p:spTree>
    <p:extLst>
      <p:ext uri="{BB962C8B-B14F-4D97-AF65-F5344CB8AC3E}">
        <p14:creationId xmlns:p14="http://schemas.microsoft.com/office/powerpoint/2010/main" val="2576717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1017047"/>
            <a:ext cx="9144000" cy="45719"/>
          </a:xfrm>
          <a:prstGeom prst="rect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12" name="Picture 11" descr="Roni RW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82400" y="55740"/>
            <a:ext cx="1561600" cy="961307"/>
          </a:xfrm>
          <a:prstGeom prst="rect">
            <a:avLst/>
          </a:prstGeom>
        </p:spPr>
      </p:pic>
      <p:pic>
        <p:nvPicPr>
          <p:cNvPr id="13" name="Picture 3" descr="W:\BWP\SWM\COMMERCIAL BRANCH\Recycling Works\MassDEP Green Business Specialist\RW Outreach Materials\Logo\massdep-log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55740"/>
            <a:ext cx="750139" cy="961307"/>
          </a:xfrm>
          <a:prstGeom prst="rect">
            <a:avLst/>
          </a:prstGeom>
          <a:noFill/>
        </p:spPr>
      </p:pic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5366" y="1371600"/>
            <a:ext cx="9144000" cy="762000"/>
          </a:xfrm>
        </p:spPr>
        <p:txBody>
          <a:bodyPr>
            <a:normAutofit/>
          </a:bodyPr>
          <a:lstStyle/>
          <a:p>
            <a:pPr algn="ctr"/>
            <a:r>
              <a:rPr lang="en-US" sz="4000" dirty="0" smtClean="0">
                <a:solidFill>
                  <a:srgbClr val="124733"/>
                </a:solidFill>
                <a:latin typeface="Gill Sans MT" panose="020B0502020104020203" pitchFamily="34" charset="0"/>
              </a:rPr>
              <a:t>C&amp;D Material Best Management Practices</a:t>
            </a:r>
            <a:endParaRPr lang="en-US" sz="4000" dirty="0">
              <a:solidFill>
                <a:srgbClr val="124733"/>
              </a:solidFill>
              <a:latin typeface="Gill Sans MT" panose="020B0502020104020203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4800" y="2286000"/>
            <a:ext cx="8382001" cy="38164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rgbClr val="124733"/>
                </a:solidFill>
                <a:latin typeface="Gill Sans MT" panose="020B0502020104020203" pitchFamily="34" charset="0"/>
              </a:rPr>
              <a:t>Similar approach to the 2013 creation of food waste collection BMPs and 2015 Food Donation BMPs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rgbClr val="124733"/>
                </a:solidFill>
                <a:latin typeface="Gill Sans MT" panose="020B0502020104020203" pitchFamily="34" charset="0"/>
              </a:rPr>
              <a:t>Engage stakeholders – MassDEP, Contractors, Architects, Haulers, Processors, </a:t>
            </a:r>
            <a:r>
              <a:rPr lang="en-US" sz="3200" dirty="0" err="1" smtClean="0">
                <a:solidFill>
                  <a:srgbClr val="124733"/>
                </a:solidFill>
                <a:latin typeface="Gill Sans MT" panose="020B0502020104020203" pitchFamily="34" charset="0"/>
              </a:rPr>
              <a:t>Bldg</a:t>
            </a:r>
            <a:r>
              <a:rPr lang="en-US" sz="3200" dirty="0" smtClean="0">
                <a:solidFill>
                  <a:srgbClr val="124733"/>
                </a:solidFill>
                <a:latin typeface="Gill Sans MT" panose="020B0502020104020203" pitchFamily="34" charset="0"/>
              </a:rPr>
              <a:t> Inspectors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 smtClean="0">
                <a:solidFill>
                  <a:srgbClr val="124733"/>
                </a:solidFill>
                <a:latin typeface="Gill Sans MT" panose="020B0502020104020203" pitchFamily="34" charset="0"/>
              </a:rPr>
              <a:t>Objective is to increase reuse and recycling of C&amp;D materials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>
              <a:solidFill>
                <a:srgbClr val="124733"/>
              </a:solidFill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8600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1017047"/>
            <a:ext cx="9144000" cy="45719"/>
          </a:xfrm>
          <a:prstGeom prst="rect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12" name="Picture 11" descr="Roni RW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82400" y="55740"/>
            <a:ext cx="1561600" cy="961307"/>
          </a:xfrm>
          <a:prstGeom prst="rect">
            <a:avLst/>
          </a:prstGeom>
        </p:spPr>
      </p:pic>
      <p:pic>
        <p:nvPicPr>
          <p:cNvPr id="13" name="Picture 3" descr="W:\BWP\SWM\COMMERCIAL BRANCH\Recycling Works\MassDEP Green Business Specialist\RW Outreach Materials\Logo\massdep-log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55740"/>
            <a:ext cx="750139" cy="961307"/>
          </a:xfrm>
          <a:prstGeom prst="rect">
            <a:avLst/>
          </a:prstGeom>
          <a:noFill/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52400" y="955472"/>
            <a:ext cx="7074326" cy="1295400"/>
          </a:xfrm>
        </p:spPr>
        <p:txBody>
          <a:bodyPr>
            <a:normAutofit/>
          </a:bodyPr>
          <a:lstStyle/>
          <a:p>
            <a:pPr algn="ctr"/>
            <a:r>
              <a:rPr lang="en-US" sz="4000" dirty="0" smtClean="0">
                <a:solidFill>
                  <a:srgbClr val="124733"/>
                </a:solidFill>
                <a:latin typeface="Gill Sans MT" panose="020B0502020104020203" pitchFamily="34" charset="0"/>
              </a:rPr>
              <a:t>Stakeholder Meetings</a:t>
            </a:r>
            <a:endParaRPr lang="en-US" sz="4000" dirty="0">
              <a:solidFill>
                <a:srgbClr val="124733"/>
              </a:solidFill>
              <a:latin typeface="Gill Sans MT" panose="020B0502020104020203" pitchFamily="34" charset="0"/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idx="1"/>
          </p:nvPr>
        </p:nvSpPr>
        <p:spPr>
          <a:xfrm>
            <a:off x="-214219" y="2024073"/>
            <a:ext cx="7440944" cy="4833927"/>
          </a:xfrm>
        </p:spPr>
        <p:txBody>
          <a:bodyPr>
            <a:normAutofit fontScale="85000" lnSpcReduction="10000"/>
          </a:bodyPr>
          <a:lstStyle/>
          <a:p>
            <a:pPr lvl="1"/>
            <a:r>
              <a:rPr lang="en-US" sz="2500" b="1" dirty="0" smtClean="0">
                <a:solidFill>
                  <a:schemeClr val="bg1">
                    <a:lumMod val="50000"/>
                  </a:schemeClr>
                </a:solidFill>
              </a:rPr>
              <a:t>Eastern Mass Meeting</a:t>
            </a:r>
            <a:r>
              <a:rPr lang="en-US" sz="2500" dirty="0" smtClean="0">
                <a:solidFill>
                  <a:schemeClr val="bg1">
                    <a:lumMod val="50000"/>
                  </a:schemeClr>
                </a:solidFill>
              </a:rPr>
              <a:t>, June 23 in Boston</a:t>
            </a:r>
          </a:p>
          <a:p>
            <a:pPr lvl="1"/>
            <a:r>
              <a:rPr lang="en-US" sz="2500" b="1" dirty="0" smtClean="0">
                <a:solidFill>
                  <a:schemeClr val="bg1">
                    <a:lumMod val="50000"/>
                  </a:schemeClr>
                </a:solidFill>
              </a:rPr>
              <a:t>National Association of the Remodeling Industry Eastern MA Chapter</a:t>
            </a:r>
            <a:r>
              <a:rPr lang="en-US" sz="2500" dirty="0" smtClean="0">
                <a:solidFill>
                  <a:schemeClr val="bg1">
                    <a:lumMod val="50000"/>
                  </a:schemeClr>
                </a:solidFill>
              </a:rPr>
              <a:t>, Sept 7 in Natick</a:t>
            </a:r>
          </a:p>
          <a:p>
            <a:pPr lvl="1"/>
            <a:r>
              <a:rPr lang="en-US" sz="2500" b="1" dirty="0" smtClean="0">
                <a:solidFill>
                  <a:schemeClr val="bg1">
                    <a:lumMod val="50000"/>
                  </a:schemeClr>
                </a:solidFill>
              </a:rPr>
              <a:t>Central Mass Meeting</a:t>
            </a:r>
            <a:r>
              <a:rPr lang="en-US" sz="2500" dirty="0" smtClean="0">
                <a:solidFill>
                  <a:schemeClr val="bg1">
                    <a:lumMod val="50000"/>
                  </a:schemeClr>
                </a:solidFill>
              </a:rPr>
              <a:t>, Sept 22 in Worcester</a:t>
            </a:r>
          </a:p>
          <a:p>
            <a:pPr lvl="1"/>
            <a:r>
              <a:rPr lang="en-US" sz="2500" b="1" dirty="0" smtClean="0">
                <a:solidFill>
                  <a:schemeClr val="bg1">
                    <a:lumMod val="50000"/>
                  </a:schemeClr>
                </a:solidFill>
              </a:rPr>
              <a:t>USGBC Meeting</a:t>
            </a:r>
            <a:r>
              <a:rPr lang="en-US" sz="2500" dirty="0" smtClean="0">
                <a:solidFill>
                  <a:schemeClr val="bg1">
                    <a:lumMod val="50000"/>
                  </a:schemeClr>
                </a:solidFill>
              </a:rPr>
              <a:t>, Oct 3 in Boston</a:t>
            </a:r>
          </a:p>
          <a:p>
            <a:pPr lvl="1"/>
            <a:r>
              <a:rPr lang="en-US" sz="2500" b="1" dirty="0" smtClean="0">
                <a:solidFill>
                  <a:schemeClr val="bg1">
                    <a:lumMod val="50000"/>
                  </a:schemeClr>
                </a:solidFill>
              </a:rPr>
              <a:t>Western Mass Green Night</a:t>
            </a:r>
            <a:r>
              <a:rPr lang="en-US" sz="2500" dirty="0" smtClean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en-US" sz="2500" dirty="0">
                <a:solidFill>
                  <a:schemeClr val="bg1">
                    <a:lumMod val="50000"/>
                  </a:schemeClr>
                </a:solidFill>
              </a:rPr>
              <a:t>Oct </a:t>
            </a:r>
            <a:r>
              <a:rPr lang="en-US" sz="2500" dirty="0" smtClean="0">
                <a:solidFill>
                  <a:schemeClr val="bg1">
                    <a:lumMod val="50000"/>
                  </a:schemeClr>
                </a:solidFill>
              </a:rPr>
              <a:t>12 </a:t>
            </a:r>
            <a:r>
              <a:rPr lang="en-US" sz="2500" dirty="0">
                <a:solidFill>
                  <a:schemeClr val="bg1">
                    <a:lumMod val="50000"/>
                  </a:schemeClr>
                </a:solidFill>
              </a:rPr>
              <a:t>in </a:t>
            </a:r>
            <a:r>
              <a:rPr lang="en-US" sz="2500" dirty="0" smtClean="0">
                <a:solidFill>
                  <a:schemeClr val="bg1">
                    <a:lumMod val="50000"/>
                  </a:schemeClr>
                </a:solidFill>
              </a:rPr>
              <a:t>Northampton</a:t>
            </a:r>
          </a:p>
          <a:p>
            <a:pPr lvl="1"/>
            <a:r>
              <a:rPr lang="en-US" sz="2500" b="1" dirty="0" smtClean="0">
                <a:solidFill>
                  <a:schemeClr val="bg1">
                    <a:lumMod val="50000"/>
                  </a:schemeClr>
                </a:solidFill>
              </a:rPr>
              <a:t>NESEA Pro Tour, </a:t>
            </a:r>
            <a:r>
              <a:rPr lang="en-US" sz="2500" dirty="0" smtClean="0">
                <a:solidFill>
                  <a:schemeClr val="bg1">
                    <a:lumMod val="50000"/>
                  </a:schemeClr>
                </a:solidFill>
              </a:rPr>
              <a:t>Oct 21 in Wayland</a:t>
            </a:r>
          </a:p>
          <a:p>
            <a:pPr lvl="1"/>
            <a:r>
              <a:rPr lang="en-US" sz="2500" b="1" dirty="0" smtClean="0">
                <a:solidFill>
                  <a:schemeClr val="bg1">
                    <a:lumMod val="50000"/>
                  </a:schemeClr>
                </a:solidFill>
              </a:rPr>
              <a:t>College &amp; University Forum</a:t>
            </a:r>
            <a:r>
              <a:rPr lang="en-US" sz="2500" dirty="0" smtClean="0">
                <a:solidFill>
                  <a:schemeClr val="bg1">
                    <a:lumMod val="50000"/>
                  </a:schemeClr>
                </a:solidFill>
              </a:rPr>
              <a:t>, Oct 25 at UMass Lowell</a:t>
            </a:r>
          </a:p>
          <a:p>
            <a:pPr lvl="1"/>
            <a:r>
              <a:rPr lang="en-US" sz="2500" b="1" dirty="0" smtClean="0">
                <a:solidFill>
                  <a:schemeClr val="bg1">
                    <a:lumMod val="50000"/>
                  </a:schemeClr>
                </a:solidFill>
              </a:rPr>
              <a:t>Associated General Contractors of MA</a:t>
            </a:r>
            <a:r>
              <a:rPr lang="en-US" sz="2500" dirty="0" smtClean="0">
                <a:solidFill>
                  <a:schemeClr val="bg1">
                    <a:lumMod val="50000"/>
                  </a:schemeClr>
                </a:solidFill>
              </a:rPr>
              <a:t>, Oct 26 in Wellesley</a:t>
            </a:r>
          </a:p>
          <a:p>
            <a:pPr lvl="1"/>
            <a:r>
              <a:rPr lang="en-US" sz="2500" b="1" dirty="0" smtClean="0">
                <a:solidFill>
                  <a:schemeClr val="bg1">
                    <a:lumMod val="50000"/>
                  </a:schemeClr>
                </a:solidFill>
              </a:rPr>
              <a:t>Cape Cod Cooperative Ext Workshop</a:t>
            </a:r>
            <a:r>
              <a:rPr lang="en-US" sz="2500" dirty="0" smtClean="0">
                <a:solidFill>
                  <a:schemeClr val="bg1">
                    <a:lumMod val="50000"/>
                  </a:schemeClr>
                </a:solidFill>
              </a:rPr>
              <a:t>, Nov 9 in Barnstable</a:t>
            </a:r>
          </a:p>
          <a:p>
            <a:pPr lvl="1"/>
            <a:r>
              <a:rPr lang="en-US" sz="2500" b="1" dirty="0" smtClean="0">
                <a:solidFill>
                  <a:schemeClr val="bg1">
                    <a:lumMod val="50000"/>
                  </a:schemeClr>
                </a:solidFill>
              </a:rPr>
              <a:t>Western Mass Meeting, </a:t>
            </a:r>
            <a:r>
              <a:rPr lang="en-US" sz="2500" dirty="0" smtClean="0">
                <a:solidFill>
                  <a:schemeClr val="bg1">
                    <a:lumMod val="50000"/>
                  </a:schemeClr>
                </a:solidFill>
              </a:rPr>
              <a:t>Nov 10 in Springfield</a:t>
            </a:r>
          </a:p>
          <a:p>
            <a:pPr lvl="1"/>
            <a:r>
              <a:rPr lang="en-US" sz="2500" b="1" dirty="0" smtClean="0">
                <a:solidFill>
                  <a:schemeClr val="bg1">
                    <a:lumMod val="50000"/>
                  </a:schemeClr>
                </a:solidFill>
              </a:rPr>
              <a:t>Home Builders &amp; Remodelers </a:t>
            </a:r>
            <a:r>
              <a:rPr lang="en-US" sz="2500" b="1" dirty="0" err="1" smtClean="0">
                <a:solidFill>
                  <a:schemeClr val="bg1">
                    <a:lumMod val="50000"/>
                  </a:schemeClr>
                </a:solidFill>
              </a:rPr>
              <a:t>Assoc</a:t>
            </a:r>
            <a:r>
              <a:rPr lang="en-US" sz="2500" b="1" dirty="0" smtClean="0">
                <a:solidFill>
                  <a:schemeClr val="bg1">
                    <a:lumMod val="50000"/>
                  </a:schemeClr>
                </a:solidFill>
              </a:rPr>
              <a:t> of Western MA</a:t>
            </a:r>
            <a:r>
              <a:rPr lang="en-US" sz="2500" dirty="0" smtClean="0">
                <a:solidFill>
                  <a:schemeClr val="bg1">
                    <a:lumMod val="50000"/>
                  </a:schemeClr>
                </a:solidFill>
              </a:rPr>
              <a:t>, </a:t>
            </a:r>
          </a:p>
          <a:p>
            <a:pPr marL="342900" lvl="1" indent="0">
              <a:buNone/>
            </a:pPr>
            <a:r>
              <a:rPr lang="en-US" sz="25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2500" dirty="0" smtClean="0">
                <a:solidFill>
                  <a:schemeClr val="bg1">
                    <a:lumMod val="50000"/>
                  </a:schemeClr>
                </a:solidFill>
              </a:rPr>
              <a:t>  Nov 17 in Springfield</a:t>
            </a:r>
          </a:p>
          <a:p>
            <a:pPr lvl="1"/>
            <a:r>
              <a:rPr lang="en-US" sz="2500" b="1" dirty="0" smtClean="0">
                <a:solidFill>
                  <a:schemeClr val="bg1">
                    <a:lumMod val="50000"/>
                  </a:schemeClr>
                </a:solidFill>
              </a:rPr>
              <a:t>Boston Society of Architects</a:t>
            </a:r>
            <a:r>
              <a:rPr lang="en-US" sz="2500" dirty="0" smtClean="0">
                <a:solidFill>
                  <a:schemeClr val="bg1">
                    <a:lumMod val="50000"/>
                  </a:schemeClr>
                </a:solidFill>
              </a:rPr>
              <a:t>, Nov 30 in Boston</a:t>
            </a:r>
          </a:p>
          <a:p>
            <a:pPr lvl="1"/>
            <a:r>
              <a:rPr lang="en-US" sz="2500" b="1" dirty="0" err="1" smtClean="0">
                <a:solidFill>
                  <a:srgbClr val="124733"/>
                </a:solidFill>
              </a:rPr>
              <a:t>WasteWise</a:t>
            </a:r>
            <a:r>
              <a:rPr lang="en-US" sz="2500" b="1" dirty="0" smtClean="0">
                <a:solidFill>
                  <a:srgbClr val="124733"/>
                </a:solidFill>
              </a:rPr>
              <a:t> Forum</a:t>
            </a:r>
            <a:r>
              <a:rPr lang="en-US" sz="2500" dirty="0" smtClean="0">
                <a:solidFill>
                  <a:srgbClr val="124733"/>
                </a:solidFill>
              </a:rPr>
              <a:t>, Dec 1 in Tewksbury</a:t>
            </a:r>
          </a:p>
          <a:p>
            <a:pPr marL="342900" lvl="1" indent="0">
              <a:buNone/>
            </a:pPr>
            <a:endParaRPr lang="en-US" sz="2500" dirty="0" smtClean="0">
              <a:solidFill>
                <a:srgbClr val="124733"/>
              </a:solidFill>
            </a:endParaRPr>
          </a:p>
        </p:txBody>
      </p:sp>
      <p:pic>
        <p:nvPicPr>
          <p:cNvPr id="7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5781" y="1042448"/>
            <a:ext cx="1357219" cy="10716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2400" y="2209800"/>
            <a:ext cx="1020217" cy="10202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6725" y="3276600"/>
            <a:ext cx="1715330" cy="6923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2076" y="4038600"/>
            <a:ext cx="1560864" cy="696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3313" y="4799196"/>
            <a:ext cx="1259687" cy="992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7510" y="5941588"/>
            <a:ext cx="1185490" cy="764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9371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1017047"/>
            <a:ext cx="9144000" cy="45719"/>
          </a:xfrm>
          <a:prstGeom prst="rect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12" name="Picture 11" descr="Roni RW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82400" y="55740"/>
            <a:ext cx="1561600" cy="961307"/>
          </a:xfrm>
          <a:prstGeom prst="rect">
            <a:avLst/>
          </a:prstGeom>
        </p:spPr>
      </p:pic>
      <p:pic>
        <p:nvPicPr>
          <p:cNvPr id="13" name="Picture 3" descr="W:\BWP\SWM\COMMERCIAL BRANCH\Recycling Works\MassDEP Green Business Specialist\RW Outreach Materials\Logo\massdep-log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55740"/>
            <a:ext cx="750139" cy="961307"/>
          </a:xfrm>
          <a:prstGeom prst="rect">
            <a:avLst/>
          </a:prstGeom>
          <a:noFill/>
        </p:spPr>
      </p:pic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-8586" y="1230732"/>
            <a:ext cx="9152586" cy="1295400"/>
          </a:xfrm>
        </p:spPr>
        <p:txBody>
          <a:bodyPr>
            <a:noAutofit/>
          </a:bodyPr>
          <a:lstStyle/>
          <a:p>
            <a:pPr algn="ctr"/>
            <a:r>
              <a:rPr lang="en-US" sz="4000" dirty="0" smtClean="0">
                <a:solidFill>
                  <a:srgbClr val="124733"/>
                </a:solidFill>
                <a:latin typeface="Gill Sans MT" panose="020B0502020104020203" pitchFamily="34" charset="0"/>
              </a:rPr>
              <a:t>Discussion Points</a:t>
            </a:r>
            <a:endParaRPr lang="en-US" sz="4000" dirty="0">
              <a:solidFill>
                <a:srgbClr val="124733"/>
              </a:solidFill>
              <a:latin typeface="Gill Sans MT" panose="020B0502020104020203" pitchFamily="34" charset="0"/>
            </a:endParaRPr>
          </a:p>
        </p:txBody>
      </p:sp>
      <p:sp>
        <p:nvSpPr>
          <p:cNvPr id="6" name="Content Placeholder 4"/>
          <p:cNvSpPr>
            <a:spLocks noGrp="1"/>
          </p:cNvSpPr>
          <p:nvPr>
            <p:ph idx="1"/>
          </p:nvPr>
        </p:nvSpPr>
        <p:spPr>
          <a:xfrm>
            <a:off x="561107" y="2526132"/>
            <a:ext cx="8013200" cy="4572000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rgbClr val="124733"/>
                </a:solidFill>
                <a:latin typeface="Gill Sans MT" panose="020B0502020104020203" pitchFamily="34" charset="0"/>
              </a:rPr>
              <a:t>Reuse</a:t>
            </a:r>
          </a:p>
          <a:p>
            <a:r>
              <a:rPr lang="en-US" sz="3600" dirty="0" smtClean="0">
                <a:solidFill>
                  <a:srgbClr val="124733"/>
                </a:solidFill>
                <a:latin typeface="Gill Sans MT" panose="020B0502020104020203" pitchFamily="34" charset="0"/>
              </a:rPr>
              <a:t>Recycling</a:t>
            </a:r>
          </a:p>
          <a:p>
            <a:pPr lvl="1"/>
            <a:r>
              <a:rPr lang="en-US" sz="3300" dirty="0" smtClean="0">
                <a:solidFill>
                  <a:srgbClr val="124733"/>
                </a:solidFill>
                <a:latin typeface="Gill Sans MT" panose="020B0502020104020203" pitchFamily="34" charset="0"/>
              </a:rPr>
              <a:t>On-site source separation</a:t>
            </a:r>
          </a:p>
          <a:p>
            <a:pPr lvl="1"/>
            <a:r>
              <a:rPr lang="en-US" sz="3300" dirty="0" smtClean="0">
                <a:solidFill>
                  <a:srgbClr val="124733"/>
                </a:solidFill>
                <a:latin typeface="Gill Sans MT" panose="020B0502020104020203" pitchFamily="34" charset="0"/>
              </a:rPr>
              <a:t>Comingled collection and C&amp;D processing </a:t>
            </a:r>
          </a:p>
          <a:p>
            <a:r>
              <a:rPr lang="en-US" sz="3600" dirty="0" smtClean="0">
                <a:solidFill>
                  <a:srgbClr val="124733"/>
                </a:solidFill>
                <a:latin typeface="Gill Sans MT" panose="020B0502020104020203" pitchFamily="34" charset="0"/>
              </a:rPr>
              <a:t>Other topics?</a:t>
            </a:r>
          </a:p>
        </p:txBody>
      </p:sp>
    </p:spTree>
    <p:extLst>
      <p:ext uri="{BB962C8B-B14F-4D97-AF65-F5344CB8AC3E}">
        <p14:creationId xmlns:p14="http://schemas.microsoft.com/office/powerpoint/2010/main" val="3880798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1017047"/>
            <a:ext cx="9144000" cy="45719"/>
          </a:xfrm>
          <a:prstGeom prst="rect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12" name="Picture 11" descr="Roni RW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82400" y="55740"/>
            <a:ext cx="1561600" cy="961307"/>
          </a:xfrm>
          <a:prstGeom prst="rect">
            <a:avLst/>
          </a:prstGeom>
        </p:spPr>
      </p:pic>
      <p:pic>
        <p:nvPicPr>
          <p:cNvPr id="13" name="Picture 3" descr="W:\BWP\SWM\COMMERCIAL BRANCH\Recycling Works\MassDEP Green Business Specialist\RW Outreach Materials\Logo\massdep-log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55740"/>
            <a:ext cx="750139" cy="961307"/>
          </a:xfrm>
          <a:prstGeom prst="rect">
            <a:avLst/>
          </a:prstGeom>
          <a:noFill/>
        </p:spPr>
      </p:pic>
      <p:sp>
        <p:nvSpPr>
          <p:cNvPr id="9" name="Title 3"/>
          <p:cNvSpPr>
            <a:spLocks noGrp="1"/>
          </p:cNvSpPr>
          <p:nvPr>
            <p:ph type="title"/>
          </p:nvPr>
        </p:nvSpPr>
        <p:spPr>
          <a:xfrm>
            <a:off x="19318" y="990600"/>
            <a:ext cx="9144000" cy="1295400"/>
          </a:xfrm>
        </p:spPr>
        <p:txBody>
          <a:bodyPr>
            <a:noAutofit/>
          </a:bodyPr>
          <a:lstStyle/>
          <a:p>
            <a:pPr algn="ctr"/>
            <a:r>
              <a:rPr lang="en-US" sz="4000" dirty="0" smtClean="0">
                <a:solidFill>
                  <a:srgbClr val="124733"/>
                </a:solidFill>
                <a:latin typeface="Gill Sans MT" panose="020B0502020104020203" pitchFamily="34" charset="0"/>
              </a:rPr>
              <a:t>Reuse</a:t>
            </a:r>
            <a:endParaRPr lang="en-US" sz="4000" dirty="0">
              <a:solidFill>
                <a:srgbClr val="124733"/>
              </a:solidFill>
              <a:latin typeface="Gill Sans MT" panose="020B0502020104020203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106" y="2438400"/>
            <a:ext cx="4470400" cy="3352800"/>
          </a:xfrm>
          <a:prstGeom prst="rect">
            <a:avLst/>
          </a:prstGeom>
        </p:spPr>
      </p:pic>
      <p:sp>
        <p:nvSpPr>
          <p:cNvPr id="8" name="Content Placeholder 4"/>
          <p:cNvSpPr txBox="1">
            <a:spLocks/>
          </p:cNvSpPr>
          <p:nvPr/>
        </p:nvSpPr>
        <p:spPr>
          <a:xfrm>
            <a:off x="14836" y="1958473"/>
            <a:ext cx="4557164" cy="49105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smtClean="0">
                <a:solidFill>
                  <a:srgbClr val="124733"/>
                </a:solidFill>
                <a:latin typeface="Gill Sans MT" panose="020B0502020104020203" pitchFamily="34" charset="0"/>
              </a:rPr>
              <a:t>Deco vs demo cost analysis</a:t>
            </a:r>
            <a:endParaRPr lang="en-US" sz="2900" dirty="0" smtClean="0">
              <a:solidFill>
                <a:srgbClr val="124733"/>
              </a:solidFill>
              <a:latin typeface="Gill Sans MT" panose="020B0502020104020203" pitchFamily="34" charset="0"/>
            </a:endParaRPr>
          </a:p>
          <a:p>
            <a:pPr lvl="1"/>
            <a:r>
              <a:rPr lang="en-US" sz="2900" dirty="0" smtClean="0">
                <a:solidFill>
                  <a:srgbClr val="124733"/>
                </a:solidFill>
                <a:latin typeface="Gill Sans MT" panose="020B0502020104020203" pitchFamily="34" charset="0"/>
              </a:rPr>
              <a:t>Labor and Disposal fees</a:t>
            </a:r>
          </a:p>
          <a:p>
            <a:pPr lvl="1"/>
            <a:r>
              <a:rPr lang="en-US" sz="2900" dirty="0" smtClean="0">
                <a:solidFill>
                  <a:srgbClr val="124733"/>
                </a:solidFill>
                <a:latin typeface="Gill Sans MT" panose="020B0502020104020203" pitchFamily="34" charset="0"/>
              </a:rPr>
              <a:t>Tax benefits for donation</a:t>
            </a:r>
          </a:p>
          <a:p>
            <a:r>
              <a:rPr lang="en-US" sz="3200" dirty="0">
                <a:solidFill>
                  <a:srgbClr val="124733"/>
                </a:solidFill>
                <a:latin typeface="Gill Sans MT" panose="020B0502020104020203" pitchFamily="34" charset="0"/>
              </a:rPr>
              <a:t>Connecting with a </a:t>
            </a:r>
            <a:r>
              <a:rPr lang="en-US" sz="3200" dirty="0" smtClean="0">
                <a:solidFill>
                  <a:srgbClr val="124733"/>
                </a:solidFill>
                <a:latin typeface="Gill Sans MT" panose="020B0502020104020203" pitchFamily="34" charset="0"/>
              </a:rPr>
              <a:t>reuse </a:t>
            </a:r>
            <a:r>
              <a:rPr lang="en-US" sz="3200" dirty="0">
                <a:solidFill>
                  <a:srgbClr val="124733"/>
                </a:solidFill>
                <a:latin typeface="Gill Sans MT" panose="020B0502020104020203" pitchFamily="34" charset="0"/>
              </a:rPr>
              <a:t>outlet</a:t>
            </a:r>
          </a:p>
          <a:p>
            <a:pPr lvl="1"/>
            <a:r>
              <a:rPr lang="en-US" sz="2900" dirty="0" smtClean="0">
                <a:solidFill>
                  <a:srgbClr val="124733"/>
                </a:solidFill>
                <a:latin typeface="Gill Sans MT" panose="020B0502020104020203" pitchFamily="34" charset="0"/>
              </a:rPr>
              <a:t>Focus on materials homeowners might buy</a:t>
            </a:r>
          </a:p>
          <a:p>
            <a:r>
              <a:rPr lang="en-US" sz="3200" dirty="0" smtClean="0">
                <a:solidFill>
                  <a:srgbClr val="124733"/>
                </a:solidFill>
                <a:latin typeface="Gill Sans MT" panose="020B0502020104020203" pitchFamily="34" charset="0"/>
              </a:rPr>
              <a:t>Other salvage outlets</a:t>
            </a:r>
            <a:endParaRPr lang="en-US" sz="2300" dirty="0" smtClean="0">
              <a:solidFill>
                <a:srgbClr val="124733"/>
              </a:solidFill>
              <a:latin typeface="Gill Sans MT" panose="020B0502020104020203" pitchFamily="34" charset="0"/>
            </a:endParaRPr>
          </a:p>
          <a:p>
            <a:endParaRPr lang="en-US" sz="3200" dirty="0" smtClean="0">
              <a:solidFill>
                <a:srgbClr val="124733"/>
              </a:solidFill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3250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1017047"/>
            <a:ext cx="9144000" cy="45719"/>
          </a:xfrm>
          <a:prstGeom prst="rect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12" name="Picture 11" descr="Roni RWlogo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582400" y="55740"/>
            <a:ext cx="1561600" cy="961307"/>
          </a:xfrm>
          <a:prstGeom prst="rect">
            <a:avLst/>
          </a:prstGeom>
        </p:spPr>
      </p:pic>
      <p:pic>
        <p:nvPicPr>
          <p:cNvPr id="13" name="Picture 3" descr="W:\BWP\SWM\COMMERCIAL BRANCH\Recycling Works\MassDEP Green Business Specialist\RW Outreach Materials\Logo\massdep-logo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52400" y="55740"/>
            <a:ext cx="750139" cy="961307"/>
          </a:xfrm>
          <a:prstGeom prst="rect">
            <a:avLst/>
          </a:prstGeom>
          <a:noFill/>
        </p:spPr>
      </p:pic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0" y="838200"/>
            <a:ext cx="9144000" cy="1295400"/>
          </a:xfrm>
        </p:spPr>
        <p:txBody>
          <a:bodyPr>
            <a:noAutofit/>
          </a:bodyPr>
          <a:lstStyle/>
          <a:p>
            <a:pPr algn="ctr"/>
            <a:r>
              <a:rPr lang="en-US" sz="4000" dirty="0" smtClean="0">
                <a:solidFill>
                  <a:srgbClr val="124733"/>
                </a:solidFill>
                <a:latin typeface="Gill Sans MT" panose="020B0502020104020203" pitchFamily="34" charset="0"/>
              </a:rPr>
              <a:t>On-site source separation</a:t>
            </a:r>
            <a:endParaRPr lang="en-US" sz="4000" dirty="0">
              <a:solidFill>
                <a:srgbClr val="124733"/>
              </a:solidFill>
              <a:latin typeface="Gill Sans MT" panose="020B0502020104020203" pitchFamily="34" charset="0"/>
            </a:endParaRPr>
          </a:p>
        </p:txBody>
      </p:sp>
      <p:pic>
        <p:nvPicPr>
          <p:cNvPr id="4" name="C&amp;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02539" y="1981200"/>
            <a:ext cx="7386716" cy="4155028"/>
          </a:xfrm>
          <a:prstGeom prst="rect">
            <a:avLst/>
          </a:prstGeom>
        </p:spPr>
      </p:pic>
      <p:sp>
        <p:nvSpPr>
          <p:cNvPr id="7" name="Title 3"/>
          <p:cNvSpPr txBox="1">
            <a:spLocks/>
          </p:cNvSpPr>
          <p:nvPr/>
        </p:nvSpPr>
        <p:spPr>
          <a:xfrm>
            <a:off x="-4482" y="5867400"/>
            <a:ext cx="9144000" cy="12954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000" dirty="0" smtClean="0">
                <a:solidFill>
                  <a:srgbClr val="124733"/>
                </a:solidFill>
                <a:latin typeface="Gill Sans MT" panose="020B0502020104020203" pitchFamily="34" charset="0"/>
              </a:rPr>
              <a:t>Building Product </a:t>
            </a:r>
            <a:r>
              <a:rPr lang="en-US" sz="2000" dirty="0" err="1" smtClean="0">
                <a:solidFill>
                  <a:srgbClr val="124733"/>
                </a:solidFill>
                <a:latin typeface="Gill Sans MT" panose="020B0502020104020203" pitchFamily="34" charset="0"/>
              </a:rPr>
              <a:t>EcoSystems</a:t>
            </a:r>
            <a:r>
              <a:rPr lang="en-US" sz="2000" dirty="0" smtClean="0">
                <a:solidFill>
                  <a:srgbClr val="124733"/>
                </a:solidFill>
                <a:latin typeface="Gill Sans MT" panose="020B0502020104020203" pitchFamily="34" charset="0"/>
              </a:rPr>
              <a:t>: </a:t>
            </a:r>
            <a:r>
              <a:rPr lang="en-US" sz="2000" dirty="0">
                <a:solidFill>
                  <a:srgbClr val="124733"/>
                </a:solidFill>
                <a:latin typeface="Gill Sans MT" panose="020B0502020104020203" pitchFamily="34" charset="0"/>
              </a:rPr>
              <a:t>Gypsum Separation </a:t>
            </a:r>
            <a:r>
              <a:rPr lang="en-US" sz="2000" dirty="0">
                <a:solidFill>
                  <a:srgbClr val="124733"/>
                </a:solidFill>
                <a:latin typeface="Gill Sans MT" panose="020B0502020104020203" pitchFamily="34" charset="0"/>
                <a:hlinkClick r:id="rId8"/>
              </a:rPr>
              <a:t>https://vimeo.com/135889925</a:t>
            </a:r>
            <a:endParaRPr lang="en-US" sz="2000" dirty="0">
              <a:solidFill>
                <a:srgbClr val="124733"/>
              </a:solidFill>
              <a:latin typeface="Gill Sans MT" panose="020B05020201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9621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1017047"/>
            <a:ext cx="9144000" cy="45719"/>
          </a:xfrm>
          <a:prstGeom prst="rect">
            <a:avLst/>
          </a:prstGeom>
          <a:solidFill>
            <a:srgbClr val="FFD9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p:pic>
        <p:nvPicPr>
          <p:cNvPr id="12" name="Picture 11" descr="Roni RWlogo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82400" y="55740"/>
            <a:ext cx="1561600" cy="961307"/>
          </a:xfrm>
          <a:prstGeom prst="rect">
            <a:avLst/>
          </a:prstGeom>
        </p:spPr>
      </p:pic>
      <p:pic>
        <p:nvPicPr>
          <p:cNvPr id="13" name="Picture 3" descr="W:\BWP\SWM\COMMERCIAL BRANCH\Recycling Works\MassDEP Green Business Specialist\RW Outreach Materials\Logo\massdep-log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2400" y="55740"/>
            <a:ext cx="750139" cy="961307"/>
          </a:xfrm>
          <a:prstGeom prst="rect">
            <a:avLst/>
          </a:prstGeom>
          <a:noFill/>
        </p:spPr>
      </p:pic>
      <p:sp>
        <p:nvSpPr>
          <p:cNvPr id="5" name="Title 3"/>
          <p:cNvSpPr>
            <a:spLocks noGrp="1"/>
          </p:cNvSpPr>
          <p:nvPr>
            <p:ph type="title"/>
          </p:nvPr>
        </p:nvSpPr>
        <p:spPr>
          <a:xfrm>
            <a:off x="0" y="838200"/>
            <a:ext cx="9144000" cy="1295400"/>
          </a:xfrm>
        </p:spPr>
        <p:txBody>
          <a:bodyPr>
            <a:noAutofit/>
          </a:bodyPr>
          <a:lstStyle/>
          <a:p>
            <a:pPr algn="ctr"/>
            <a:r>
              <a:rPr lang="en-US" sz="4000" dirty="0" smtClean="0">
                <a:solidFill>
                  <a:srgbClr val="124733"/>
                </a:solidFill>
                <a:latin typeface="Gill Sans MT" panose="020B0502020104020203" pitchFamily="34" charset="0"/>
              </a:rPr>
              <a:t>On-site source separation</a:t>
            </a:r>
            <a:endParaRPr lang="en-US" sz="4000" dirty="0">
              <a:solidFill>
                <a:srgbClr val="124733"/>
              </a:solidFill>
              <a:latin typeface="Gill Sans MT" panose="020B0502020104020203" pitchFamily="34" charset="0"/>
            </a:endParaRPr>
          </a:p>
        </p:txBody>
      </p:sp>
      <p:sp>
        <p:nvSpPr>
          <p:cNvPr id="10" name="Content Placeholder 4"/>
          <p:cNvSpPr txBox="1">
            <a:spLocks/>
          </p:cNvSpPr>
          <p:nvPr/>
        </p:nvSpPr>
        <p:spPr>
          <a:xfrm>
            <a:off x="152400" y="2404012"/>
            <a:ext cx="3947564" cy="39205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dirty="0" smtClean="0">
                <a:solidFill>
                  <a:srgbClr val="124733"/>
                </a:solidFill>
                <a:latin typeface="Gill Sans MT" panose="020B0502020104020203" pitchFamily="34" charset="0"/>
              </a:rPr>
              <a:t>What materials? </a:t>
            </a:r>
          </a:p>
          <a:p>
            <a:pPr lvl="1"/>
            <a:r>
              <a:rPr lang="en-US" sz="2900" dirty="0" smtClean="0">
                <a:solidFill>
                  <a:srgbClr val="124733"/>
                </a:solidFill>
                <a:latin typeface="Gill Sans MT" panose="020B0502020104020203" pitchFamily="34" charset="0"/>
              </a:rPr>
              <a:t>Markets</a:t>
            </a:r>
          </a:p>
          <a:p>
            <a:pPr lvl="1"/>
            <a:r>
              <a:rPr lang="en-US" sz="2900" dirty="0" smtClean="0">
                <a:solidFill>
                  <a:srgbClr val="124733"/>
                </a:solidFill>
                <a:latin typeface="Gill Sans MT" panose="020B0502020104020203" pitchFamily="34" charset="0"/>
              </a:rPr>
              <a:t>Value</a:t>
            </a:r>
          </a:p>
          <a:p>
            <a:r>
              <a:rPr lang="en-US" sz="3200" dirty="0" smtClean="0">
                <a:solidFill>
                  <a:srgbClr val="124733"/>
                </a:solidFill>
                <a:latin typeface="Gill Sans MT" panose="020B0502020104020203" pitchFamily="34" charset="0"/>
              </a:rPr>
              <a:t>Include </a:t>
            </a:r>
            <a:r>
              <a:rPr lang="en-US" sz="3200" dirty="0">
                <a:solidFill>
                  <a:srgbClr val="124733"/>
                </a:solidFill>
                <a:latin typeface="Gill Sans MT" panose="020B0502020104020203" pitchFamily="34" charset="0"/>
              </a:rPr>
              <a:t>d</a:t>
            </a:r>
            <a:r>
              <a:rPr lang="en-US" sz="3200" dirty="0" smtClean="0">
                <a:solidFill>
                  <a:srgbClr val="124733"/>
                </a:solidFill>
                <a:latin typeface="Gill Sans MT" panose="020B0502020104020203" pitchFamily="34" charset="0"/>
              </a:rPr>
              <a:t>umpster staging in timeline</a:t>
            </a:r>
          </a:p>
          <a:p>
            <a:r>
              <a:rPr lang="en-US" sz="3200" dirty="0" smtClean="0">
                <a:solidFill>
                  <a:srgbClr val="124733"/>
                </a:solidFill>
                <a:latin typeface="Gill Sans MT" panose="020B0502020104020203" pitchFamily="34" charset="0"/>
              </a:rPr>
              <a:t>Flooring first</a:t>
            </a:r>
          </a:p>
          <a:p>
            <a:r>
              <a:rPr lang="en-US" sz="3200" dirty="0" smtClean="0">
                <a:solidFill>
                  <a:srgbClr val="124733"/>
                </a:solidFill>
                <a:latin typeface="Gill Sans MT" panose="020B0502020104020203" pitchFamily="34" charset="0"/>
              </a:rPr>
              <a:t>Financial benefits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8601" y="2362200"/>
            <a:ext cx="5269199" cy="3870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601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32811</TotalTime>
  <Words>1475</Words>
  <Application>Microsoft Office PowerPoint</Application>
  <PresentationFormat>On-screen Show (4:3)</PresentationFormat>
  <Paragraphs>182</Paragraphs>
  <Slides>12</Slides>
  <Notes>12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Gill Sans MT</vt:lpstr>
      <vt:lpstr>Office Theme</vt:lpstr>
      <vt:lpstr>RecyclingWorks in Massachusetts </vt:lpstr>
      <vt:lpstr>RecyclingWorks in Massachusetts</vt:lpstr>
      <vt:lpstr>RecyclingWorks in Massachusetts</vt:lpstr>
      <vt:lpstr>C&amp;D Material Best Management Practices</vt:lpstr>
      <vt:lpstr>Stakeholder Meetings</vt:lpstr>
      <vt:lpstr>Discussion Points</vt:lpstr>
      <vt:lpstr>Reuse</vt:lpstr>
      <vt:lpstr>On-site source separation</vt:lpstr>
      <vt:lpstr>On-site source separation</vt:lpstr>
      <vt:lpstr>Comingled Collection and C&amp;D Processing</vt:lpstr>
      <vt:lpstr>Other topics</vt:lpstr>
      <vt:lpstr>Next Steps </vt:lpstr>
    </vt:vector>
  </TitlesOfParts>
  <Company>Department of Environmental Protection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Food Waste in Massachusetts</dc:title>
  <dc:creator>EVergnano</dc:creator>
  <cp:lastModifiedBy>Emily Fabel</cp:lastModifiedBy>
  <cp:revision>520</cp:revision>
  <cp:lastPrinted>2016-10-01T16:38:39Z</cp:lastPrinted>
  <dcterms:created xsi:type="dcterms:W3CDTF">2014-02-26T13:14:35Z</dcterms:created>
  <dcterms:modified xsi:type="dcterms:W3CDTF">2016-11-30T14:00:24Z</dcterms:modified>
</cp:coreProperties>
</file>