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9" r:id="rId2"/>
    <p:sldId id="314" r:id="rId3"/>
    <p:sldId id="315" r:id="rId4"/>
    <p:sldId id="269" r:id="rId5"/>
    <p:sldId id="322" r:id="rId6"/>
    <p:sldId id="320" r:id="rId7"/>
    <p:sldId id="297" r:id="rId8"/>
    <p:sldId id="312" r:id="rId9"/>
    <p:sldId id="299" r:id="rId10"/>
    <p:sldId id="300" r:id="rId11"/>
    <p:sldId id="301" r:id="rId12"/>
    <p:sldId id="317" r:id="rId13"/>
    <p:sldId id="293" r:id="rId14"/>
    <p:sldId id="302" r:id="rId15"/>
    <p:sldId id="280" r:id="rId16"/>
    <p:sldId id="309" r:id="rId17"/>
    <p:sldId id="318" r:id="rId18"/>
    <p:sldId id="289" r:id="rId19"/>
    <p:sldId id="267" r:id="rId20"/>
    <p:sldId id="281" r:id="rId21"/>
    <p:sldId id="303" r:id="rId22"/>
    <p:sldId id="310" r:id="rId23"/>
    <p:sldId id="288" r:id="rId24"/>
    <p:sldId id="321" r:id="rId25"/>
    <p:sldId id="291"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twork User" initials="NU" lastIdx="1" clrIdx="0"/>
  <p:cmAuthor id="1" name="dbrody" initials="d"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975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400" autoAdjust="0"/>
  </p:normalViewPr>
  <p:slideViewPr>
    <p:cSldViewPr>
      <p:cViewPr>
        <p:scale>
          <a:sx n="62" d="100"/>
          <a:sy n="62" d="100"/>
        </p:scale>
        <p:origin x="-136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ccx150-oswer02\OSWER-OSW-USER$\JSCHWAB\FoodWaste\Data\2009%20Food%20Waste%20Data%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1048362010304269"/>
          <c:y val="0.11316647919010162"/>
          <c:w val="0.87408428113152525"/>
          <c:h val="0.33504686914136061"/>
        </c:manualLayout>
      </c:layout>
      <c:barChart>
        <c:barDir val="col"/>
        <c:grouping val="clustered"/>
        <c:varyColors val="0"/>
        <c:ser>
          <c:idx val="0"/>
          <c:order val="0"/>
          <c:tx>
            <c:v>2009 Materials Discarded (M tons)</c:v>
          </c:tx>
          <c:invertIfNegative val="0"/>
          <c:cat>
            <c:strRef>
              <c:f>Sheet1!$A$35:$A$44</c:f>
              <c:strCache>
                <c:ptCount val="10"/>
                <c:pt idx="0">
                  <c:v>Food Waste</c:v>
                </c:pt>
                <c:pt idx="1">
                  <c:v>Plastics</c:v>
                </c:pt>
                <c:pt idx="2">
                  <c:v>Paper &amp; Paperboard</c:v>
                </c:pt>
                <c:pt idx="3">
                  <c:v>Metals</c:v>
                </c:pt>
                <c:pt idx="4">
                  <c:v>Wood</c:v>
                </c:pt>
                <c:pt idx="5">
                  <c:v>Yard Waste</c:v>
                </c:pt>
                <c:pt idx="6">
                  <c:v>Textiles</c:v>
                </c:pt>
                <c:pt idx="7">
                  <c:v>Glass</c:v>
                </c:pt>
                <c:pt idx="8">
                  <c:v>Other</c:v>
                </c:pt>
                <c:pt idx="9">
                  <c:v>Rubber &amp; Leather</c:v>
                </c:pt>
              </c:strCache>
            </c:strRef>
          </c:cat>
          <c:val>
            <c:numRef>
              <c:f>Sheet1!$B$35:$B$44</c:f>
              <c:numCache>
                <c:formatCode>General</c:formatCode>
                <c:ptCount val="10"/>
                <c:pt idx="0">
                  <c:v>33.44</c:v>
                </c:pt>
                <c:pt idx="1">
                  <c:v>27.71</c:v>
                </c:pt>
                <c:pt idx="2">
                  <c:v>25.93</c:v>
                </c:pt>
                <c:pt idx="3">
                  <c:v>13.69</c:v>
                </c:pt>
                <c:pt idx="4">
                  <c:v>13.61</c:v>
                </c:pt>
                <c:pt idx="5">
                  <c:v>13.33</c:v>
                </c:pt>
                <c:pt idx="6">
                  <c:v>10.83</c:v>
                </c:pt>
                <c:pt idx="7">
                  <c:v>8.7800000000000011</c:v>
                </c:pt>
                <c:pt idx="8">
                  <c:v>7.23</c:v>
                </c:pt>
                <c:pt idx="9">
                  <c:v>6.42</c:v>
                </c:pt>
              </c:numCache>
            </c:numRef>
          </c:val>
        </c:ser>
        <c:dLbls>
          <c:showLegendKey val="0"/>
          <c:showVal val="1"/>
          <c:showCatName val="0"/>
          <c:showSerName val="0"/>
          <c:showPercent val="0"/>
          <c:showBubbleSize val="0"/>
        </c:dLbls>
        <c:gapWidth val="79"/>
        <c:axId val="33196672"/>
        <c:axId val="33210752"/>
      </c:barChart>
      <c:catAx>
        <c:axId val="33196672"/>
        <c:scaling>
          <c:orientation val="minMax"/>
        </c:scaling>
        <c:delete val="0"/>
        <c:axPos val="b"/>
        <c:majorTickMark val="none"/>
        <c:minorTickMark val="none"/>
        <c:tickLblPos val="nextTo"/>
        <c:txPr>
          <a:bodyPr/>
          <a:lstStyle/>
          <a:p>
            <a:pPr>
              <a:defRPr sz="1200" b="1"/>
            </a:pPr>
            <a:endParaRPr lang="en-US"/>
          </a:p>
        </c:txPr>
        <c:crossAx val="33210752"/>
        <c:crosses val="autoZero"/>
        <c:auto val="1"/>
        <c:lblAlgn val="ctr"/>
        <c:lblOffset val="100"/>
        <c:noMultiLvlLbl val="0"/>
      </c:catAx>
      <c:valAx>
        <c:axId val="33210752"/>
        <c:scaling>
          <c:orientation val="minMax"/>
        </c:scaling>
        <c:delete val="0"/>
        <c:axPos val="l"/>
        <c:numFmt formatCode="General" sourceLinked="1"/>
        <c:majorTickMark val="none"/>
        <c:minorTickMark val="none"/>
        <c:tickLblPos val="nextTo"/>
        <c:crossAx val="33196672"/>
        <c:crosses val="autoZero"/>
        <c:crossBetween val="between"/>
      </c:valAx>
    </c:plotArea>
    <c:legend>
      <c:legendPos val="b"/>
      <c:layout>
        <c:manualLayout>
          <c:xMode val="edge"/>
          <c:yMode val="edge"/>
          <c:x val="0.29870253718285494"/>
          <c:y val="0.71745406824146951"/>
          <c:w val="0.40259492563429711"/>
          <c:h val="0.12064116985376815"/>
        </c:manualLayout>
      </c:layout>
      <c:overlay val="0"/>
    </c:legend>
    <c:plotVisOnly val="1"/>
    <c:dispBlanksAs val="gap"/>
    <c:showDLblsOverMax val="0"/>
  </c:chart>
  <c:txPr>
    <a:bodyPr/>
    <a:lstStyle/>
    <a:p>
      <a:pPr>
        <a:defRPr sz="16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58245-EF31-4332-B846-269732007334}" type="doc">
      <dgm:prSet loTypeId="urn:microsoft.com/office/officeart/2005/8/layout/funnel1" loCatId="relationship" qsTypeId="urn:microsoft.com/office/officeart/2005/8/quickstyle/simple4" qsCatId="simple" csTypeId="urn:microsoft.com/office/officeart/2005/8/colors/colorful1#2" csCatId="colorful" phldr="1"/>
      <dgm:spPr/>
      <dgm:t>
        <a:bodyPr/>
        <a:lstStyle/>
        <a:p>
          <a:endParaRPr lang="en-US"/>
        </a:p>
      </dgm:t>
    </dgm:pt>
    <dgm:pt modelId="{D7271BD1-7554-4CD1-A00F-6F4955053A31}">
      <dgm:prSet phldrT="[Text]" custT="1"/>
      <dgm:spPr/>
      <dgm:t>
        <a:bodyPr/>
        <a:lstStyle/>
        <a:p>
          <a:r>
            <a:rPr lang="en-US" sz="1600" b="1" dirty="0" smtClean="0"/>
            <a:t>Recognition &amp; Awards</a:t>
          </a:r>
          <a:endParaRPr lang="en-US" sz="1600" b="1" dirty="0"/>
        </a:p>
      </dgm:t>
    </dgm:pt>
    <dgm:pt modelId="{034EF046-CADF-4E80-831B-D70641E35D57}" type="parTrans" cxnId="{82153C0F-EBFF-4F69-BA41-056EE9091DFB}">
      <dgm:prSet/>
      <dgm:spPr/>
      <dgm:t>
        <a:bodyPr/>
        <a:lstStyle/>
        <a:p>
          <a:endParaRPr lang="en-US"/>
        </a:p>
      </dgm:t>
    </dgm:pt>
    <dgm:pt modelId="{279618DE-D764-415B-95FD-2B1AD1410456}" type="sibTrans" cxnId="{82153C0F-EBFF-4F69-BA41-056EE9091DFB}">
      <dgm:prSet/>
      <dgm:spPr/>
      <dgm:t>
        <a:bodyPr/>
        <a:lstStyle/>
        <a:p>
          <a:endParaRPr lang="en-US"/>
        </a:p>
      </dgm:t>
    </dgm:pt>
    <dgm:pt modelId="{8158954F-9718-4276-9A15-7D79DB0F7D1F}">
      <dgm:prSet phldrT="[Text]" custT="1"/>
      <dgm:spPr/>
      <dgm:t>
        <a:bodyPr/>
        <a:lstStyle/>
        <a:p>
          <a:r>
            <a:rPr lang="en-US" sz="1600" b="1" dirty="0" smtClean="0"/>
            <a:t>Technical Tools / Assistance</a:t>
          </a:r>
          <a:endParaRPr lang="en-US" sz="1600" b="1" dirty="0"/>
        </a:p>
      </dgm:t>
    </dgm:pt>
    <dgm:pt modelId="{D4AEE016-0321-4FA3-9C31-B0DCF142E159}" type="parTrans" cxnId="{C865BF96-317B-4512-9EBC-3EAD12E76A41}">
      <dgm:prSet/>
      <dgm:spPr/>
      <dgm:t>
        <a:bodyPr/>
        <a:lstStyle/>
        <a:p>
          <a:endParaRPr lang="en-US"/>
        </a:p>
      </dgm:t>
    </dgm:pt>
    <dgm:pt modelId="{B6044DF5-0FA8-4549-8DCD-C2880AEE2D72}" type="sibTrans" cxnId="{C865BF96-317B-4512-9EBC-3EAD12E76A41}">
      <dgm:prSet/>
      <dgm:spPr/>
      <dgm:t>
        <a:bodyPr/>
        <a:lstStyle/>
        <a:p>
          <a:endParaRPr lang="en-US"/>
        </a:p>
      </dgm:t>
    </dgm:pt>
    <dgm:pt modelId="{42CEED31-F196-435A-8C23-ABD2CBE5447B}">
      <dgm:prSet phldrT="[Text]" custT="1"/>
      <dgm:spPr/>
      <dgm:t>
        <a:bodyPr/>
        <a:lstStyle/>
        <a:p>
          <a:r>
            <a:rPr lang="en-US" sz="1600" b="1" dirty="0" smtClean="0"/>
            <a:t>Waste Tracking System</a:t>
          </a:r>
          <a:endParaRPr lang="en-US" sz="1600" b="1" dirty="0"/>
        </a:p>
      </dgm:t>
    </dgm:pt>
    <dgm:pt modelId="{14905AD3-2CB0-4A03-B291-706A3A440035}" type="parTrans" cxnId="{73988C50-93C5-4816-9A33-0401B3E7B0CD}">
      <dgm:prSet/>
      <dgm:spPr/>
      <dgm:t>
        <a:bodyPr/>
        <a:lstStyle/>
        <a:p>
          <a:endParaRPr lang="en-US"/>
        </a:p>
      </dgm:t>
    </dgm:pt>
    <dgm:pt modelId="{272F62A8-6948-4B0B-A651-D196FF19D7B5}" type="sibTrans" cxnId="{73988C50-93C5-4816-9A33-0401B3E7B0CD}">
      <dgm:prSet/>
      <dgm:spPr/>
      <dgm:t>
        <a:bodyPr/>
        <a:lstStyle/>
        <a:p>
          <a:endParaRPr lang="en-US"/>
        </a:p>
      </dgm:t>
    </dgm:pt>
    <dgm:pt modelId="{F8247A16-5EDE-411C-BDC0-36460536696A}">
      <dgm:prSet phldrT="[Text]" custT="1"/>
      <dgm:spPr/>
      <dgm:t>
        <a:bodyPr/>
        <a:lstStyle/>
        <a:p>
          <a:endParaRPr lang="en-US" sz="1600" b="1" dirty="0"/>
        </a:p>
      </dgm:t>
    </dgm:pt>
    <dgm:pt modelId="{B2198DCE-EFE2-4EC8-9EA8-0B50D7317E40}" type="sibTrans" cxnId="{E11F05A6-5980-4B64-A897-EFA7E7EFA050}">
      <dgm:prSet/>
      <dgm:spPr/>
      <dgm:t>
        <a:bodyPr/>
        <a:lstStyle/>
        <a:p>
          <a:endParaRPr lang="en-US"/>
        </a:p>
      </dgm:t>
    </dgm:pt>
    <dgm:pt modelId="{DB9FBBA5-FA34-43D3-AE21-EC3A3FB115E6}" type="parTrans" cxnId="{E11F05A6-5980-4B64-A897-EFA7E7EFA050}">
      <dgm:prSet/>
      <dgm:spPr/>
      <dgm:t>
        <a:bodyPr/>
        <a:lstStyle/>
        <a:p>
          <a:endParaRPr lang="en-US"/>
        </a:p>
      </dgm:t>
    </dgm:pt>
    <dgm:pt modelId="{FEBB43D0-5070-43A9-8908-282649EC02EB}" type="pres">
      <dgm:prSet presAssocID="{B3758245-EF31-4332-B846-269732007334}" presName="Name0" presStyleCnt="0">
        <dgm:presLayoutVars>
          <dgm:chMax val="4"/>
          <dgm:resizeHandles val="exact"/>
        </dgm:presLayoutVars>
      </dgm:prSet>
      <dgm:spPr/>
      <dgm:t>
        <a:bodyPr/>
        <a:lstStyle/>
        <a:p>
          <a:endParaRPr lang="en-US"/>
        </a:p>
      </dgm:t>
    </dgm:pt>
    <dgm:pt modelId="{F435C7C4-07A0-45C6-8673-8FA001BF96AC}" type="pres">
      <dgm:prSet presAssocID="{B3758245-EF31-4332-B846-269732007334}" presName="ellipse" presStyleLbl="trBgShp" presStyleIdx="0" presStyleCnt="1"/>
      <dgm:spPr/>
    </dgm:pt>
    <dgm:pt modelId="{5EB5C6D4-7975-44DD-B200-A172C359E61D}" type="pres">
      <dgm:prSet presAssocID="{B3758245-EF31-4332-B846-269732007334}" presName="arrow1" presStyleLbl="fgShp" presStyleIdx="0" presStyleCnt="1" custLinFactNeighborY="-40946"/>
      <dgm:spPr/>
    </dgm:pt>
    <dgm:pt modelId="{F22955D1-EA1B-4FF8-BA7A-A8FCB9B51263}" type="pres">
      <dgm:prSet presAssocID="{B3758245-EF31-4332-B846-269732007334}" presName="rectangle" presStyleLbl="revTx" presStyleIdx="0" presStyleCnt="1">
        <dgm:presLayoutVars>
          <dgm:bulletEnabled val="1"/>
        </dgm:presLayoutVars>
      </dgm:prSet>
      <dgm:spPr/>
      <dgm:t>
        <a:bodyPr/>
        <a:lstStyle/>
        <a:p>
          <a:endParaRPr lang="en-US"/>
        </a:p>
      </dgm:t>
    </dgm:pt>
    <dgm:pt modelId="{DA73D78D-B34C-4234-87C0-2F560B07134F}" type="pres">
      <dgm:prSet presAssocID="{8158954F-9718-4276-9A15-7D79DB0F7D1F}" presName="item1" presStyleLbl="node1" presStyleIdx="0" presStyleCnt="3">
        <dgm:presLayoutVars>
          <dgm:bulletEnabled val="1"/>
        </dgm:presLayoutVars>
      </dgm:prSet>
      <dgm:spPr/>
      <dgm:t>
        <a:bodyPr/>
        <a:lstStyle/>
        <a:p>
          <a:endParaRPr lang="en-US"/>
        </a:p>
      </dgm:t>
    </dgm:pt>
    <dgm:pt modelId="{AF009130-DE35-447E-9299-BF2AC182D688}" type="pres">
      <dgm:prSet presAssocID="{42CEED31-F196-435A-8C23-ABD2CBE5447B}" presName="item2" presStyleLbl="node1" presStyleIdx="1" presStyleCnt="3">
        <dgm:presLayoutVars>
          <dgm:bulletEnabled val="1"/>
        </dgm:presLayoutVars>
      </dgm:prSet>
      <dgm:spPr/>
      <dgm:t>
        <a:bodyPr/>
        <a:lstStyle/>
        <a:p>
          <a:endParaRPr lang="en-US"/>
        </a:p>
      </dgm:t>
    </dgm:pt>
    <dgm:pt modelId="{70E9A0C3-CA83-4CE2-942B-8640F1850EA5}" type="pres">
      <dgm:prSet presAssocID="{F8247A16-5EDE-411C-BDC0-36460536696A}" presName="item3" presStyleLbl="node1" presStyleIdx="2" presStyleCnt="3">
        <dgm:presLayoutVars>
          <dgm:bulletEnabled val="1"/>
        </dgm:presLayoutVars>
      </dgm:prSet>
      <dgm:spPr/>
      <dgm:t>
        <a:bodyPr/>
        <a:lstStyle/>
        <a:p>
          <a:endParaRPr lang="en-US"/>
        </a:p>
      </dgm:t>
    </dgm:pt>
    <dgm:pt modelId="{754345C8-0E3D-4D33-A1DB-324492482139}" type="pres">
      <dgm:prSet presAssocID="{B3758245-EF31-4332-B846-269732007334}" presName="funnel" presStyleLbl="trAlignAcc1" presStyleIdx="0" presStyleCnt="1" custScaleX="90379" custScaleY="87106" custLinFactNeighborX="1044" custLinFactNeighborY="-893"/>
      <dgm:spPr/>
    </dgm:pt>
  </dgm:ptLst>
  <dgm:cxnLst>
    <dgm:cxn modelId="{71E645DF-70AC-4324-9B0D-5117C43EC9E7}" type="presOf" srcId="{B3758245-EF31-4332-B846-269732007334}" destId="{FEBB43D0-5070-43A9-8908-282649EC02EB}" srcOrd="0" destOrd="0" presId="urn:microsoft.com/office/officeart/2005/8/layout/funnel1"/>
    <dgm:cxn modelId="{7AC89A1F-9004-4863-ACC6-8D5E16A77D17}" type="presOf" srcId="{42CEED31-F196-435A-8C23-ABD2CBE5447B}" destId="{DA73D78D-B34C-4234-87C0-2F560B07134F}" srcOrd="0" destOrd="0" presId="urn:microsoft.com/office/officeart/2005/8/layout/funnel1"/>
    <dgm:cxn modelId="{377F4A0F-D6EA-4C5F-9E87-2F13C8B51F3E}" type="presOf" srcId="{D7271BD1-7554-4CD1-A00F-6F4955053A31}" destId="{70E9A0C3-CA83-4CE2-942B-8640F1850EA5}" srcOrd="0" destOrd="0" presId="urn:microsoft.com/office/officeart/2005/8/layout/funnel1"/>
    <dgm:cxn modelId="{C865BF96-317B-4512-9EBC-3EAD12E76A41}" srcId="{B3758245-EF31-4332-B846-269732007334}" destId="{8158954F-9718-4276-9A15-7D79DB0F7D1F}" srcOrd="1" destOrd="0" parTransId="{D4AEE016-0321-4FA3-9C31-B0DCF142E159}" sibTransId="{B6044DF5-0FA8-4549-8DCD-C2880AEE2D72}"/>
    <dgm:cxn modelId="{7718083C-29B7-4CB5-A2CA-90E6837FE00E}" type="presOf" srcId="{F8247A16-5EDE-411C-BDC0-36460536696A}" destId="{F22955D1-EA1B-4FF8-BA7A-A8FCB9B51263}" srcOrd="0" destOrd="0" presId="urn:microsoft.com/office/officeart/2005/8/layout/funnel1"/>
    <dgm:cxn modelId="{AC717949-8C5A-489F-A618-C794C3437E76}" type="presOf" srcId="{8158954F-9718-4276-9A15-7D79DB0F7D1F}" destId="{AF009130-DE35-447E-9299-BF2AC182D688}" srcOrd="0" destOrd="0" presId="urn:microsoft.com/office/officeart/2005/8/layout/funnel1"/>
    <dgm:cxn modelId="{E11F05A6-5980-4B64-A897-EFA7E7EFA050}" srcId="{B3758245-EF31-4332-B846-269732007334}" destId="{F8247A16-5EDE-411C-BDC0-36460536696A}" srcOrd="3" destOrd="0" parTransId="{DB9FBBA5-FA34-43D3-AE21-EC3A3FB115E6}" sibTransId="{B2198DCE-EFE2-4EC8-9EA8-0B50D7317E40}"/>
    <dgm:cxn modelId="{82153C0F-EBFF-4F69-BA41-056EE9091DFB}" srcId="{B3758245-EF31-4332-B846-269732007334}" destId="{D7271BD1-7554-4CD1-A00F-6F4955053A31}" srcOrd="0" destOrd="0" parTransId="{034EF046-CADF-4E80-831B-D70641E35D57}" sibTransId="{279618DE-D764-415B-95FD-2B1AD1410456}"/>
    <dgm:cxn modelId="{73988C50-93C5-4816-9A33-0401B3E7B0CD}" srcId="{B3758245-EF31-4332-B846-269732007334}" destId="{42CEED31-F196-435A-8C23-ABD2CBE5447B}" srcOrd="2" destOrd="0" parTransId="{14905AD3-2CB0-4A03-B291-706A3A440035}" sibTransId="{272F62A8-6948-4B0B-A651-D196FF19D7B5}"/>
    <dgm:cxn modelId="{F27BEBC0-A400-4868-878C-4CA7BD514685}" type="presParOf" srcId="{FEBB43D0-5070-43A9-8908-282649EC02EB}" destId="{F435C7C4-07A0-45C6-8673-8FA001BF96AC}" srcOrd="0" destOrd="0" presId="urn:microsoft.com/office/officeart/2005/8/layout/funnel1"/>
    <dgm:cxn modelId="{3AF88638-190C-4742-A712-750E276AE07A}" type="presParOf" srcId="{FEBB43D0-5070-43A9-8908-282649EC02EB}" destId="{5EB5C6D4-7975-44DD-B200-A172C359E61D}" srcOrd="1" destOrd="0" presId="urn:microsoft.com/office/officeart/2005/8/layout/funnel1"/>
    <dgm:cxn modelId="{2F5F85D7-76B8-4CD3-952C-5A206C669B5F}" type="presParOf" srcId="{FEBB43D0-5070-43A9-8908-282649EC02EB}" destId="{F22955D1-EA1B-4FF8-BA7A-A8FCB9B51263}" srcOrd="2" destOrd="0" presId="urn:microsoft.com/office/officeart/2005/8/layout/funnel1"/>
    <dgm:cxn modelId="{EDC42B59-4CA6-4F27-9FCF-8D623DFCEB1C}" type="presParOf" srcId="{FEBB43D0-5070-43A9-8908-282649EC02EB}" destId="{DA73D78D-B34C-4234-87C0-2F560B07134F}" srcOrd="3" destOrd="0" presId="urn:microsoft.com/office/officeart/2005/8/layout/funnel1"/>
    <dgm:cxn modelId="{AED32E33-4E59-4BE7-BB22-3E18B8B015BA}" type="presParOf" srcId="{FEBB43D0-5070-43A9-8908-282649EC02EB}" destId="{AF009130-DE35-447E-9299-BF2AC182D688}" srcOrd="4" destOrd="0" presId="urn:microsoft.com/office/officeart/2005/8/layout/funnel1"/>
    <dgm:cxn modelId="{57457CDC-F48E-4BAA-BDDA-F82EC7446F29}" type="presParOf" srcId="{FEBB43D0-5070-43A9-8908-282649EC02EB}" destId="{70E9A0C3-CA83-4CE2-942B-8640F1850EA5}" srcOrd="5" destOrd="0" presId="urn:microsoft.com/office/officeart/2005/8/layout/funnel1"/>
    <dgm:cxn modelId="{31572805-7843-482A-8F31-5DF81146FC6A}" type="presParOf" srcId="{FEBB43D0-5070-43A9-8908-282649EC02EB}" destId="{754345C8-0E3D-4D33-A1DB-32449248213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61" cy="465140"/>
          </a:xfrm>
          <a:prstGeom prst="rect">
            <a:avLst/>
          </a:prstGeom>
        </p:spPr>
        <p:txBody>
          <a:bodyPr vert="horz" lIns="92226" tIns="46113" rIns="92226" bIns="46113" rtlCol="0"/>
          <a:lstStyle>
            <a:lvl1pPr algn="l">
              <a:defRPr sz="1200"/>
            </a:lvl1pPr>
          </a:lstStyle>
          <a:p>
            <a:endParaRPr lang="en-US"/>
          </a:p>
        </p:txBody>
      </p:sp>
      <p:sp>
        <p:nvSpPr>
          <p:cNvPr id="3" name="Date Placeholder 2"/>
          <p:cNvSpPr>
            <a:spLocks noGrp="1"/>
          </p:cNvSpPr>
          <p:nvPr>
            <p:ph type="dt" sz="quarter" idx="1"/>
          </p:nvPr>
        </p:nvSpPr>
        <p:spPr>
          <a:xfrm>
            <a:off x="3970634" y="1"/>
            <a:ext cx="3038161" cy="465140"/>
          </a:xfrm>
          <a:prstGeom prst="rect">
            <a:avLst/>
          </a:prstGeom>
        </p:spPr>
        <p:txBody>
          <a:bodyPr vert="horz" lIns="92226" tIns="46113" rIns="92226" bIns="46113" rtlCol="0"/>
          <a:lstStyle>
            <a:lvl1pPr algn="r">
              <a:defRPr sz="1200"/>
            </a:lvl1pPr>
          </a:lstStyle>
          <a:p>
            <a:fld id="{5986AA1C-FF3D-44DF-8823-99511068C267}" type="datetimeFigureOut">
              <a:rPr lang="en-US" smtClean="0"/>
              <a:pPr/>
              <a:t>6/12/2013</a:t>
            </a:fld>
            <a:endParaRPr lang="en-US"/>
          </a:p>
        </p:txBody>
      </p:sp>
      <p:sp>
        <p:nvSpPr>
          <p:cNvPr id="4" name="Footer Placeholder 3"/>
          <p:cNvSpPr>
            <a:spLocks noGrp="1"/>
          </p:cNvSpPr>
          <p:nvPr>
            <p:ph type="ftr" sz="quarter" idx="2"/>
          </p:nvPr>
        </p:nvSpPr>
        <p:spPr>
          <a:xfrm>
            <a:off x="0" y="8829662"/>
            <a:ext cx="3038161" cy="465140"/>
          </a:xfrm>
          <a:prstGeom prst="rect">
            <a:avLst/>
          </a:prstGeom>
        </p:spPr>
        <p:txBody>
          <a:bodyPr vert="horz" lIns="92226" tIns="46113" rIns="92226" bIns="46113" rtlCol="0" anchor="b"/>
          <a:lstStyle>
            <a:lvl1pPr algn="l">
              <a:defRPr sz="1200"/>
            </a:lvl1pPr>
          </a:lstStyle>
          <a:p>
            <a:endParaRPr lang="en-US"/>
          </a:p>
        </p:txBody>
      </p:sp>
      <p:sp>
        <p:nvSpPr>
          <p:cNvPr id="5" name="Slide Number Placeholder 4"/>
          <p:cNvSpPr>
            <a:spLocks noGrp="1"/>
          </p:cNvSpPr>
          <p:nvPr>
            <p:ph type="sldNum" sz="quarter" idx="3"/>
          </p:nvPr>
        </p:nvSpPr>
        <p:spPr>
          <a:xfrm>
            <a:off x="3970634" y="8829662"/>
            <a:ext cx="3038161" cy="465140"/>
          </a:xfrm>
          <a:prstGeom prst="rect">
            <a:avLst/>
          </a:prstGeom>
        </p:spPr>
        <p:txBody>
          <a:bodyPr vert="horz" lIns="92226" tIns="46113" rIns="92226" bIns="46113" rtlCol="0" anchor="b"/>
          <a:lstStyle>
            <a:lvl1pPr algn="r">
              <a:defRPr sz="1200"/>
            </a:lvl1pPr>
          </a:lstStyle>
          <a:p>
            <a:fld id="{2CCF4F03-803A-4B34-B3A3-271DD997A9E7}" type="slidenum">
              <a:rPr lang="en-US" smtClean="0"/>
              <a:pPr/>
              <a:t>‹#›</a:t>
            </a:fld>
            <a:endParaRPr lang="en-US"/>
          </a:p>
        </p:txBody>
      </p:sp>
    </p:spTree>
    <p:extLst>
      <p:ext uri="{BB962C8B-B14F-4D97-AF65-F5344CB8AC3E}">
        <p14:creationId xmlns:p14="http://schemas.microsoft.com/office/powerpoint/2010/main" val="412703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4820"/>
          </a:xfrm>
          <a:prstGeom prst="rect">
            <a:avLst/>
          </a:prstGeom>
        </p:spPr>
        <p:txBody>
          <a:bodyPr vert="horz" lIns="93176" tIns="46588" rIns="93176" bIns="46588" rtlCol="0"/>
          <a:lstStyle>
            <a:lvl1pPr algn="r">
              <a:defRPr sz="1200"/>
            </a:lvl1pPr>
          </a:lstStyle>
          <a:p>
            <a:fld id="{16CE42A7-84E3-4B0E-AB53-28BE6BE8C691}" type="datetimeFigureOut">
              <a:rPr lang="en-US" smtClean="0"/>
              <a:pPr/>
              <a:t>6/12/2013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6" tIns="46588" rIns="93176" bIns="46588" rtlCol="0" anchor="b"/>
          <a:lstStyle>
            <a:lvl1pPr algn="r">
              <a:defRPr sz="1200"/>
            </a:lvl1pPr>
          </a:lstStyle>
          <a:p>
            <a:fld id="{F70C0B90-D4F4-4849-B7CB-555328DC7643}" type="slidenum">
              <a:rPr lang="en-US" smtClean="0"/>
              <a:pPr/>
              <a:t>‹#›</a:t>
            </a:fld>
            <a:endParaRPr lang="en-US"/>
          </a:p>
        </p:txBody>
      </p:sp>
    </p:spTree>
    <p:extLst>
      <p:ext uri="{BB962C8B-B14F-4D97-AF65-F5344CB8AC3E}">
        <p14:creationId xmlns:p14="http://schemas.microsoft.com/office/powerpoint/2010/main" val="995320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a:t>
            </a:r>
            <a:r>
              <a:rPr lang="en-US" baseline="0" dirty="0" smtClean="0"/>
              <a:t> new program by USDA The US Food Waste Challenge http://www.usda.gov/oce/foodwaste/index.htm</a:t>
            </a:r>
          </a:p>
          <a:p>
            <a:endParaRPr lang="en-US" baseline="0" dirty="0" smtClean="0"/>
          </a:p>
          <a:p>
            <a:r>
              <a:rPr lang="en-US" dirty="0" smtClean="0"/>
              <a:t>The UN SAVE FOOD: Global Initiative on Food Losses and Waste Reduction</a:t>
            </a:r>
          </a:p>
          <a:p>
            <a:r>
              <a:rPr lang="en-US" dirty="0" smtClean="0"/>
              <a:t>http://www.fao.org/save-food/en/</a:t>
            </a:r>
            <a:endParaRPr lang="en-US" dirty="0"/>
          </a:p>
        </p:txBody>
      </p:sp>
      <p:sp>
        <p:nvSpPr>
          <p:cNvPr id="4" name="Slide Number Placeholder 3"/>
          <p:cNvSpPr>
            <a:spLocks noGrp="1"/>
          </p:cNvSpPr>
          <p:nvPr>
            <p:ph type="sldNum" sz="quarter" idx="10"/>
          </p:nvPr>
        </p:nvSpPr>
        <p:spPr/>
        <p:txBody>
          <a:bodyPr/>
          <a:lstStyle/>
          <a:p>
            <a:fld id="{9BE142C8-C15D-40E1-977A-2A454095DC3D}"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Supporting your community – could also be changed to “meeting your social responsibility obligations” or helping your neighbors </a:t>
            </a:r>
          </a:p>
          <a:p>
            <a:pPr>
              <a:buFont typeface="Arial" pitchFamily="34" charset="0"/>
              <a:buChar char="•"/>
            </a:pPr>
            <a:r>
              <a:rPr lang="en-US" dirty="0" smtClean="0"/>
              <a:t>Public recognition and communications assistance</a:t>
            </a:r>
          </a:p>
          <a:p>
            <a:pPr defTabSz="922264">
              <a:buFont typeface="Arial" pitchFamily="34" charset="0"/>
              <a:buChar char="•"/>
              <a:defRPr/>
            </a:pPr>
            <a:r>
              <a:rPr lang="en-US" dirty="0" smtClean="0"/>
              <a:t>Free technical assistance</a:t>
            </a:r>
          </a:p>
          <a:p>
            <a:pPr>
              <a:buFont typeface="Arial" pitchFamily="34" charset="0"/>
              <a:buChar char="•"/>
            </a:pPr>
            <a:r>
              <a:rPr lang="en-US" dirty="0" smtClean="0"/>
              <a:t>An online waste reporting and data management system</a:t>
            </a:r>
          </a:p>
          <a:p>
            <a:pPr>
              <a:buFont typeface="Arial" pitchFamily="34" charset="0"/>
              <a:buChar char="•"/>
            </a:pPr>
            <a:r>
              <a:rPr lang="en-US" dirty="0" smtClean="0"/>
              <a:t>The opportunity to compete for </a:t>
            </a:r>
            <a:r>
              <a:rPr lang="en-US" dirty="0" err="1" smtClean="0"/>
              <a:t>WasteWise</a:t>
            </a:r>
            <a:r>
              <a:rPr lang="en-US" dirty="0" smtClean="0"/>
              <a:t> (or SMM??) Awards</a:t>
            </a:r>
          </a:p>
          <a:p>
            <a:pPr defTabSz="922264">
              <a:defRPr/>
            </a:pPr>
            <a:r>
              <a:rPr lang="en-US" dirty="0" smtClean="0"/>
              <a:t>Brand recognition, trust and reputation as a group is a more significant driver than money.  Per recent </a:t>
            </a:r>
            <a:r>
              <a:rPr lang="en-US" dirty="0" err="1" smtClean="0"/>
              <a:t>UNGlobal</a:t>
            </a:r>
            <a:r>
              <a:rPr lang="en-US" dirty="0" smtClean="0"/>
              <a:t> Compact and Accenture report, $$$ is second. </a:t>
            </a:r>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Webinars: Sept 29</a:t>
            </a:r>
            <a:r>
              <a:rPr lang="en-US" baseline="30000" dirty="0" smtClean="0"/>
              <a:t>th</a:t>
            </a:r>
            <a:r>
              <a:rPr lang="en-US" dirty="0" smtClean="0"/>
              <a:t> – kick-off</a:t>
            </a:r>
            <a:r>
              <a:rPr lang="en-US" baseline="0" dirty="0" smtClean="0"/>
              <a:t> webinar.  Then more sector specific webinars – Nov. 10 Green Chill Webinar with Grocers on FRC; Nov 17. SMM Webinar on recycling and the FRC with Venues; Dec. 15 Grocers and the FRC and Jan 19 Universities and the FRC – leading up to </a:t>
            </a:r>
            <a:r>
              <a:rPr lang="en-US" baseline="0" dirty="0" err="1" smtClean="0"/>
              <a:t>Recyclemania</a:t>
            </a:r>
            <a:r>
              <a:rPr lang="en-US" baseline="0" dirty="0" smtClean="0"/>
              <a:t> launch in February</a:t>
            </a:r>
            <a:endParaRPr lang="en-US" dirty="0" smtClean="0"/>
          </a:p>
          <a:p>
            <a:r>
              <a:rPr lang="en-US" dirty="0" smtClean="0"/>
              <a:t>By early 2012 you will have access to a clearinghouse</a:t>
            </a:r>
            <a:r>
              <a:rPr lang="en-US" baseline="0" dirty="0" smtClean="0"/>
              <a:t> of case studies….</a:t>
            </a:r>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Food waste is</a:t>
            </a:r>
            <a:r>
              <a:rPr lang="en-US" baseline="0" dirty="0" smtClean="0"/>
              <a:t> all over the main stream media and state and local programs.  </a:t>
            </a:r>
            <a:r>
              <a:rPr lang="en-US" baseline="0" smtClean="0"/>
              <a:t>Here is a small sampling !</a:t>
            </a:r>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take out if it is too detailed for your</a:t>
            </a:r>
            <a:r>
              <a:rPr lang="en-US" baseline="0" dirty="0" smtClean="0"/>
              <a:t> audience. </a:t>
            </a:r>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alibri" pitchFamily="34" charset="0"/>
              </a:rPr>
              <a:t>This is a simple chart that shows the lifecycle of a product: resource extraction, processing, manufacturing, distribution, use, and finally recovery or disposal.  All materials follow this lifecycle.  Traditionally, programs focused on “waste management” at the end of a material’s lifecycle, which is represented by the small circle in this graphic.  Waste management could include recycling, burning for energy recovery, composting, and landfill disposal.  </a:t>
            </a:r>
          </a:p>
        </p:txBody>
      </p:sp>
      <p:sp>
        <p:nvSpPr>
          <p:cNvPr id="4" name="Slide Number Placeholder 3"/>
          <p:cNvSpPr>
            <a:spLocks noGrp="1"/>
          </p:cNvSpPr>
          <p:nvPr>
            <p:ph type="sldNum" sz="quarter" idx="10"/>
          </p:nvPr>
        </p:nvSpPr>
        <p:spPr/>
        <p:txBody>
          <a:bodyPr/>
          <a:lstStyle/>
          <a:p>
            <a:fld id="{60BD2D32-9C0D-4121-B796-D1B09B90AE2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Calibri" pitchFamily="34" charset="0"/>
              </a:rPr>
              <a:t>Here is a working definition of materials management.  [READ definition]  “</a:t>
            </a:r>
            <a:r>
              <a:rPr lang="en-US" i="1" dirty="0">
                <a:latin typeface="Calibri" pitchFamily="34" charset="0"/>
              </a:rPr>
              <a:t>Materials management is an approach to using and reusing resources most efficiently and sustainably throughout their lifecycles. It seeks to minimize materials used and all associated environmental impacts.”  </a:t>
            </a:r>
            <a:r>
              <a:rPr lang="en-US" dirty="0">
                <a:latin typeface="Calibri" pitchFamily="34" charset="0"/>
              </a:rPr>
              <a:t>So, now that we’re all on the same page about the lifecycle impacts of materials, the question still remains: “how do we reduce these impacts?”</a:t>
            </a:r>
          </a:p>
        </p:txBody>
      </p:sp>
      <p:sp>
        <p:nvSpPr>
          <p:cNvPr id="4" name="Slide Number Placeholder 3"/>
          <p:cNvSpPr>
            <a:spLocks noGrp="1"/>
          </p:cNvSpPr>
          <p:nvPr>
            <p:ph type="sldNum" sz="quarter" idx="10"/>
          </p:nvPr>
        </p:nvSpPr>
        <p:spPr/>
        <p:txBody>
          <a:bodyPr/>
          <a:lstStyle/>
          <a:p>
            <a:fld id="{60BD2D32-9C0D-4121-B796-D1B09B90AE2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EPA’s food waste hierarchy</a:t>
            </a:r>
            <a:r>
              <a:rPr lang="en-US" baseline="0" dirty="0" smtClean="0"/>
              <a:t> encourages taking action at the source reduction and donation level, with </a:t>
            </a:r>
            <a:r>
              <a:rPr lang="en-US" baseline="0" dirty="0" err="1" smtClean="0"/>
              <a:t>landfilling</a:t>
            </a:r>
            <a:r>
              <a:rPr lang="en-US" baseline="0" dirty="0" smtClean="0"/>
              <a:t> and incineration as the as the least preferable, or last resort, food management option. I will walk you through food management opportunities and share success stories from other FRC partners at each level of this hierarchy.  This year we will be focused on nationally on recruiting venues (sports, conference, entertainment), universities, and grocers to the Food Recovery Challenge and this will be reflected in examples to follow.  </a:t>
            </a:r>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makes Food waste the single largest</a:t>
            </a:r>
            <a:r>
              <a:rPr lang="en-US" baseline="0" dirty="0" smtClean="0"/>
              <a:t> component of our municipal solid waste stream that ends up in the landfill.</a:t>
            </a:r>
          </a:p>
          <a:p>
            <a:endParaRPr lang="en-US" baseline="0" dirty="0" smtClean="0"/>
          </a:p>
          <a:p>
            <a:r>
              <a:rPr lang="en-US" baseline="0" dirty="0" smtClean="0"/>
              <a:t>Sometimes “recycling” is confusing in the food waste context.  Might want to change to composting when you talk about this slide.</a:t>
            </a:r>
            <a:endParaRPr lang="en-US" dirty="0" smtClean="0"/>
          </a:p>
          <a:p>
            <a:endParaRPr lang="en-US" dirty="0" smtClean="0"/>
          </a:p>
          <a:p>
            <a:r>
              <a:rPr lang="en-US" dirty="0" smtClean="0"/>
              <a:t>Need to work on this slide and remove the amount</a:t>
            </a:r>
            <a:r>
              <a:rPr lang="en-US" baseline="0" dirty="0" smtClean="0"/>
              <a:t> generated/correlate it to the money lost each year.  </a:t>
            </a:r>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9" fontAlgn="base">
              <a:spcBef>
                <a:spcPct val="30000"/>
              </a:spcBef>
              <a:spcAft>
                <a:spcPct val="0"/>
              </a:spcAft>
              <a:defRPr/>
            </a:pPr>
            <a:r>
              <a:rPr lang="en-US" dirty="0">
                <a:latin typeface="Calibri" pitchFamily="34" charset="0"/>
              </a:rPr>
              <a:t>This next EPA chart shows that in 2008, as a nation, we were pretty good at recycling paper and yard debris but have significant room for improvement in all other material categories, including </a:t>
            </a:r>
            <a:r>
              <a:rPr lang="en-US" dirty="0" smtClean="0">
                <a:latin typeface="Calibri" pitchFamily="34" charset="0"/>
              </a:rPr>
              <a:t>food</a:t>
            </a:r>
            <a:r>
              <a:rPr lang="en-US" baseline="0" dirty="0" smtClean="0">
                <a:latin typeface="Calibri" pitchFamily="34" charset="0"/>
              </a:rPr>
              <a:t> scraps</a:t>
            </a:r>
            <a:r>
              <a:rPr lang="en-US" dirty="0" smtClean="0">
                <a:latin typeface="Calibri" pitchFamily="34" charset="0"/>
              </a:rPr>
              <a:t> </a:t>
            </a:r>
            <a:r>
              <a:rPr lang="en-US" dirty="0">
                <a:latin typeface="Calibri" pitchFamily="34" charset="0"/>
              </a:rPr>
              <a:t>and yard trimmings.  </a:t>
            </a:r>
            <a:r>
              <a:rPr lang="en-US" dirty="0" smtClean="0">
                <a:latin typeface="Calibri" pitchFamily="34" charset="0"/>
              </a:rPr>
              <a:t>Just a</a:t>
            </a:r>
            <a:r>
              <a:rPr lang="en-US" baseline="0" dirty="0" smtClean="0">
                <a:latin typeface="Calibri" pitchFamily="34" charset="0"/>
              </a:rPr>
              <a:t> different way to visualize this information.</a:t>
            </a:r>
            <a:endParaRPr lang="en-US" dirty="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60BD2D32-9C0D-4121-B796-D1B09B90AE2F}"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in case study examples in talking points</a:t>
            </a:r>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63">
              <a:defRPr/>
            </a:pPr>
            <a:r>
              <a:rPr lang="en-US" dirty="0" smtClean="0"/>
              <a:t>1 in 8 people in Philadelphia and other urban settings are food insecure. Effects children and seniors disproportionally.</a:t>
            </a:r>
          </a:p>
          <a:p>
            <a:endParaRPr lang="en-US" dirty="0" smtClean="0"/>
          </a:p>
          <a:p>
            <a:r>
              <a:rPr lang="en-US" dirty="0" smtClean="0"/>
              <a:t>Food insecurity is when people don’t “at all times have access to sufficient, safe, nutritious food to maintain a healthy and active life”. (World Food Summit, 1996)</a:t>
            </a:r>
          </a:p>
          <a:p>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C0B90-D4F4-4849-B7CB-555328DC764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cap="small" baseline="0">
                <a:solidFill>
                  <a:schemeClr val="accent6"/>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i="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318BB84-59F8-49E9-897C-21608F02D946}"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DD6D3F-66EB-4902-A0C8-0B739236F0A8}" type="slidenum">
              <a:rPr lang="en-US" smtClean="0"/>
              <a:pPr/>
              <a:t>‹#›</a:t>
            </a:fld>
            <a:endParaRPr lang="en-US" dirty="0"/>
          </a:p>
        </p:txBody>
      </p:sp>
      <p:pic>
        <p:nvPicPr>
          <p:cNvPr id="8" name="Picture 7" descr="epa_logo_horiz_medium"/>
          <p:cNvPicPr>
            <a:picLocks noChangeAspect="1" noChangeArrowheads="1"/>
          </p:cNvPicPr>
          <p:nvPr userDrawn="1"/>
        </p:nvPicPr>
        <p:blipFill>
          <a:blip r:embed="rId2" cstate="print"/>
          <a:srcRect/>
          <a:stretch>
            <a:fillRect/>
          </a:stretch>
        </p:blipFill>
        <p:spPr bwMode="auto">
          <a:xfrm>
            <a:off x="228600" y="6400800"/>
            <a:ext cx="2590800" cy="358775"/>
          </a:xfrm>
          <a:prstGeom prst="rect">
            <a:avLst/>
          </a:prstGeom>
          <a:noFill/>
          <a:ln w="9525">
            <a:noFill/>
            <a:miter lim="800000"/>
            <a:headEnd/>
            <a:tailEnd/>
          </a:ln>
        </p:spPr>
      </p:pic>
      <p:sp>
        <p:nvSpPr>
          <p:cNvPr id="9" name="Rectangle 8"/>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18BB84-59F8-49E9-897C-21608F02D946}"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6D3F-66EB-4902-A0C8-0B739236F0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18BB84-59F8-49E9-897C-21608F02D946}"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6D3F-66EB-4902-A0C8-0B739236F0A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3695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600200"/>
            <a:ext cx="3695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a:cs typeface="ＭＳ Ｐゴシック"/>
              </a:defRPr>
            </a:lvl1pPr>
          </a:lstStyle>
          <a:p>
            <a:pPr>
              <a:defRPr/>
            </a:pPr>
            <a:fld id="{FA34635B-F4AC-4796-B272-BB3F614CDD94}" type="datetime1">
              <a:rPr lang="en-US"/>
              <a:pPr>
                <a:defRPr/>
              </a:pPr>
              <a:t>6/12/2013</a:t>
            </a:fld>
            <a:endParaRPr lang="en-US"/>
          </a:p>
        </p:txBody>
      </p:sp>
      <p:sp>
        <p:nvSpPr>
          <p:cNvPr id="6" name="Rectangle 5"/>
          <p:cNvSpPr>
            <a:spLocks noGrp="1" noChangeArrowheads="1"/>
          </p:cNvSpPr>
          <p:nvPr>
            <p:ph type="ftr" sz="quarter" idx="11"/>
          </p:nvPr>
        </p:nvSpPr>
        <p:spPr/>
        <p:txBody>
          <a:bodyPr/>
          <a:lstStyle>
            <a:lvl1pPr>
              <a:defRPr>
                <a:ea typeface="ＭＳ Ｐゴシック"/>
                <a:cs typeface="ＭＳ Ｐゴシック"/>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a:cs typeface="ＭＳ Ｐゴシック"/>
              </a:defRPr>
            </a:lvl1pPr>
          </a:lstStyle>
          <a:p>
            <a:pPr>
              <a:defRPr/>
            </a:pPr>
            <a:fld id="{485C4936-9725-481C-9531-2FAAD71557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18BB84-59F8-49E9-897C-21608F02D946}"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6D3F-66EB-4902-A0C8-0B739236F0A8}" type="slidenum">
              <a:rPr lang="en-US" smtClean="0"/>
              <a:pPr/>
              <a:t>‹#›</a:t>
            </a:fld>
            <a:endParaRPr lang="en-US"/>
          </a:p>
        </p:txBody>
      </p:sp>
      <p:pic>
        <p:nvPicPr>
          <p:cNvPr id="8" name="Picture 7" descr="epa_logo_horiz_medium"/>
          <p:cNvPicPr>
            <a:picLocks noChangeAspect="1" noChangeArrowheads="1"/>
          </p:cNvPicPr>
          <p:nvPr userDrawn="1"/>
        </p:nvPicPr>
        <p:blipFill>
          <a:blip r:embed="rId2" cstate="print"/>
          <a:srcRect/>
          <a:stretch>
            <a:fillRect/>
          </a:stretch>
        </p:blipFill>
        <p:spPr bwMode="auto">
          <a:xfrm>
            <a:off x="228600" y="6400800"/>
            <a:ext cx="2590800" cy="358775"/>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8BB84-59F8-49E9-897C-21608F02D946}" type="datetimeFigureOut">
              <a:rPr lang="en-US" smtClean="0"/>
              <a:pPr/>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6D3F-66EB-4902-A0C8-0B739236F0A8}" type="slidenum">
              <a:rPr lang="en-US" smtClean="0"/>
              <a:pPr/>
              <a:t>‹#›</a:t>
            </a:fld>
            <a:endParaRPr lang="en-US"/>
          </a:p>
        </p:txBody>
      </p:sp>
      <p:sp>
        <p:nvSpPr>
          <p:cNvPr id="7" name="Rectangle 6"/>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18BB84-59F8-49E9-897C-21608F02D946}" type="datetimeFigureOut">
              <a:rPr lang="en-US" smtClean="0"/>
              <a:pPr/>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D6D3F-66EB-4902-A0C8-0B739236F0A8}" type="slidenum">
              <a:rPr lang="en-US" smtClean="0"/>
              <a:pPr/>
              <a:t>‹#›</a:t>
            </a:fld>
            <a:endParaRPr lang="en-US"/>
          </a:p>
        </p:txBody>
      </p:sp>
      <p:pic>
        <p:nvPicPr>
          <p:cNvPr id="9" name="Picture 8" descr="epa_logo_horiz_medium"/>
          <p:cNvPicPr>
            <a:picLocks noChangeAspect="1" noChangeArrowheads="1"/>
          </p:cNvPicPr>
          <p:nvPr userDrawn="1"/>
        </p:nvPicPr>
        <p:blipFill>
          <a:blip r:embed="rId2" cstate="print"/>
          <a:srcRect/>
          <a:stretch>
            <a:fillRect/>
          </a:stretch>
        </p:blipFill>
        <p:spPr bwMode="auto">
          <a:xfrm>
            <a:off x="228600" y="6400800"/>
            <a:ext cx="2590800" cy="3587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18BB84-59F8-49E9-897C-21608F02D946}" type="datetimeFigureOut">
              <a:rPr lang="en-US" smtClean="0"/>
              <a:pPr/>
              <a:t>6/12/2013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D6D3F-66EB-4902-A0C8-0B739236F0A8}" type="slidenum">
              <a:rPr lang="en-US" smtClean="0"/>
              <a:pPr/>
              <a:t>‹#›</a:t>
            </a:fld>
            <a:endParaRPr lang="en-US"/>
          </a:p>
        </p:txBody>
      </p:sp>
      <p:pic>
        <p:nvPicPr>
          <p:cNvPr id="11" name="Picture 10" descr="epa_logo_horiz_medium"/>
          <p:cNvPicPr>
            <a:picLocks noChangeAspect="1" noChangeArrowheads="1"/>
          </p:cNvPicPr>
          <p:nvPr userDrawn="1"/>
        </p:nvPicPr>
        <p:blipFill>
          <a:blip r:embed="rId2" cstate="print"/>
          <a:srcRect/>
          <a:stretch>
            <a:fillRect/>
          </a:stretch>
        </p:blipFill>
        <p:spPr bwMode="auto">
          <a:xfrm>
            <a:off x="228600" y="6400800"/>
            <a:ext cx="2590800" cy="35877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18BB84-59F8-49E9-897C-21608F02D946}" type="datetimeFigureOut">
              <a:rPr lang="en-US" smtClean="0"/>
              <a:pPr/>
              <a:t>6/12/2013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D6D3F-66EB-4902-A0C8-0B739236F0A8}" type="slidenum">
              <a:rPr lang="en-US" smtClean="0"/>
              <a:pPr/>
              <a:t>‹#›</a:t>
            </a:fld>
            <a:endParaRPr lang="en-US"/>
          </a:p>
        </p:txBody>
      </p:sp>
      <p:pic>
        <p:nvPicPr>
          <p:cNvPr id="7" name="Picture 6" descr="epa_logo_horiz_medium"/>
          <p:cNvPicPr>
            <a:picLocks noChangeAspect="1" noChangeArrowheads="1"/>
          </p:cNvPicPr>
          <p:nvPr userDrawn="1"/>
        </p:nvPicPr>
        <p:blipFill>
          <a:blip r:embed="rId2" cstate="print"/>
          <a:srcRect/>
          <a:stretch>
            <a:fillRect/>
          </a:stretch>
        </p:blipFill>
        <p:spPr bwMode="auto">
          <a:xfrm>
            <a:off x="228600" y="6400800"/>
            <a:ext cx="2590800" cy="358775"/>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318BB84-59F8-49E9-897C-21608F02D946}" type="datetimeFigureOut">
              <a:rPr lang="en-US" smtClean="0"/>
              <a:pPr/>
              <a:t>6/12/2013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D6D3F-66EB-4902-A0C8-0B739236F0A8}" type="slidenum">
              <a:rPr lang="en-US" smtClean="0"/>
              <a:pPr/>
              <a:t>‹#›</a:t>
            </a:fld>
            <a:endParaRPr lang="en-US"/>
          </a:p>
        </p:txBody>
      </p:sp>
      <p:pic>
        <p:nvPicPr>
          <p:cNvPr id="6" name="Picture 5" descr="epa_logo_horiz_medium"/>
          <p:cNvPicPr>
            <a:picLocks noChangeAspect="1" noChangeArrowheads="1"/>
          </p:cNvPicPr>
          <p:nvPr userDrawn="1"/>
        </p:nvPicPr>
        <p:blipFill>
          <a:blip r:embed="rId2" cstate="print"/>
          <a:srcRect/>
          <a:stretch>
            <a:fillRect/>
          </a:stretch>
        </p:blipFill>
        <p:spPr bwMode="auto">
          <a:xfrm>
            <a:off x="228600" y="6400800"/>
            <a:ext cx="2590800" cy="35877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8BB84-59F8-49E9-897C-21608F02D946}" type="datetimeFigureOut">
              <a:rPr lang="en-US" smtClean="0"/>
              <a:pPr/>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D6D3F-66EB-4902-A0C8-0B739236F0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8BB84-59F8-49E9-897C-21608F02D946}" type="datetimeFigureOut">
              <a:rPr lang="en-US" smtClean="0"/>
              <a:pPr/>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D6D3F-66EB-4902-A0C8-0B739236F0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8BB84-59F8-49E9-897C-21608F02D946}" type="datetimeFigureOut">
              <a:rPr lang="en-US" smtClean="0"/>
              <a:pPr/>
              <a:t>6/12/2013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D6D3F-66EB-4902-A0C8-0B739236F0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pa.gov/osw/partnerships/wastewise/retrac.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epa.gov/osw/conserve/materials/organics/food/tool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bit.ly/Food_Too_Good_To_Waste"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pa.gov/foodrecoverychalleng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bowen.janet@epa.gov" TargetMode="External"/><Relationship Id="rId2" Type="http://schemas.openxmlformats.org/officeDocument/2006/relationships/hyperlink" Target="mailto:beling.christine@epa.gov"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epa.gov/foodrecoverychallenge"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r20.rs6.net/tn.jsp?e=001MCB-Ifx7yOiwZddtG3newtvEF_8-cIQK4x0FjoguJwJGJaVIo_Fd4yD3jEJV77Wh4SS38sOQL-zb_u1TyinMmpR8GF55fx3qAryMfwfqPuy_bkS-61IMrPSuHkQmqxUT" TargetMode="External"/><Relationship Id="rId7" Type="http://schemas.openxmlformats.org/officeDocument/2006/relationships/image" Target="../media/image20.jpeg"/><Relationship Id="rId12" Type="http://schemas.openxmlformats.org/officeDocument/2006/relationships/image" Target="../media/image25.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5.jpeg"/><Relationship Id="rId10" Type="http://schemas.openxmlformats.org/officeDocument/2006/relationships/image" Target="../media/image23.jpeg"/><Relationship Id="rId4" Type="http://schemas.openxmlformats.org/officeDocument/2006/relationships/image" Target="http://www.ecoRI.org/storage/earthAd.jpg?__SQUARESPACE_CACHEVERSION=1369164287134" TargetMode="External"/><Relationship Id="rId9"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hyperlink" Target="http://www.epa.gov/osw/partnerships/wastewise/join.htm" TargetMode="External"/><Relationship Id="rId7" Type="http://schemas.openxmlformats.org/officeDocument/2006/relationships/hyperlink" Target="http://www.epa.gov/osw/conserve/materials/organics/food/fd-compost.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epa.gov/osw/conserve/materials/organics/food/fd-donate.htm" TargetMode="External"/><Relationship Id="rId5" Type="http://schemas.openxmlformats.org/officeDocument/2006/relationships/hyperlink" Target="http://www.epa.gov/osw/conserve/materials/organics/food/fd-reduce.htm" TargetMode="External"/><Relationship Id="rId4" Type="http://schemas.openxmlformats.org/officeDocument/2006/relationships/hyperlink" Target="http://www.epa.gov/osw/partnerships/wastewise/retrac.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epa.gov/oswer/docs/ghg_land_and_materials_management.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voiaonline.files.wordpress.com/2012/08/us-food-waste-disposal.jpg"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Sustainable Food Waste Management</a:t>
            </a:r>
            <a:br>
              <a:rPr lang="en-US" dirty="0" smtClean="0"/>
            </a:br>
            <a:r>
              <a:rPr lang="en-US" dirty="0" smtClean="0"/>
              <a:t>Through the</a:t>
            </a:r>
            <a:br>
              <a:rPr lang="en-US" dirty="0" smtClean="0"/>
            </a:br>
            <a:r>
              <a:rPr lang="en-US" dirty="0" smtClean="0"/>
              <a:t>Food Recovery Challenge</a:t>
            </a:r>
            <a:br>
              <a:rPr lang="en-US" dirty="0" smtClean="0"/>
            </a:br>
            <a:r>
              <a:rPr lang="en-US" dirty="0" smtClean="0"/>
              <a:t/>
            </a:r>
            <a:br>
              <a:rPr lang="en-US" dirty="0" smtClean="0"/>
            </a:br>
            <a:r>
              <a:rPr lang="en-US" dirty="0" smtClean="0"/>
              <a:t>June 13, 2013</a:t>
            </a:r>
            <a:br>
              <a:rPr lang="en-US" dirty="0" smtClean="0"/>
            </a:br>
            <a:r>
              <a:rPr lang="en-US" dirty="0" smtClean="0"/>
              <a:t>Waste Wise Forum</a:t>
            </a:r>
            <a:br>
              <a:rPr lang="en-US" dirty="0" smtClean="0"/>
            </a:br>
            <a:r>
              <a:rPr lang="en-US" dirty="0" smtClean="0"/>
              <a:t/>
            </a:r>
            <a:br>
              <a:rPr lang="en-US" dirty="0" smtClean="0"/>
            </a:br>
            <a:r>
              <a:rPr lang="en-US" dirty="0" smtClean="0"/>
              <a:t>Janet</a:t>
            </a:r>
            <a:r>
              <a:rPr lang="en-US" baseline="0" dirty="0" smtClean="0"/>
              <a:t> Bowen -</a:t>
            </a:r>
            <a:r>
              <a:rPr lang="en-US" dirty="0" smtClean="0"/>
              <a:t>U.S. EPA-New England</a:t>
            </a:r>
            <a:endParaRPr lang="en-US" dirty="0"/>
          </a:p>
        </p:txBody>
      </p:sp>
      <p:sp>
        <p:nvSpPr>
          <p:cNvPr id="13" name="Subtitle 12"/>
          <p:cNvSpPr>
            <a:spLocks noGrp="1"/>
          </p:cNvSpPr>
          <p:nvPr>
            <p:ph type="subTitle" idx="1"/>
          </p:nvPr>
        </p:nvSpPr>
        <p:spPr/>
        <p:txBody>
          <a:bodyPr/>
          <a:lstStyle/>
          <a:p>
            <a:endParaRPr lang="en-US" dirty="0"/>
          </a:p>
        </p:txBody>
      </p:sp>
      <p:sp>
        <p:nvSpPr>
          <p:cNvPr id="7" name="TextBox 6"/>
          <p:cNvSpPr txBox="1"/>
          <p:nvPr/>
        </p:nvSpPr>
        <p:spPr>
          <a:xfrm>
            <a:off x="4876800" y="6324600"/>
            <a:ext cx="4267200" cy="369332"/>
          </a:xfrm>
          <a:prstGeom prst="rect">
            <a:avLst/>
          </a:prstGeom>
          <a:noFill/>
        </p:spPr>
        <p:txBody>
          <a:bodyPr wrap="square" rtlCol="0">
            <a:spAutoFit/>
          </a:bodyPr>
          <a:lstStyle/>
          <a:p>
            <a:r>
              <a:rPr lang="en-US" dirty="0" smtClean="0"/>
              <a:t>www.epa.gov/foodrecoverychallenge</a:t>
            </a:r>
            <a:endParaRPr lang="en-US" dirty="0"/>
          </a:p>
        </p:txBody>
      </p:sp>
      <p:pic>
        <p:nvPicPr>
          <p:cNvPr id="8" name="Picture 2" descr="carrots,eggplants,farmers markets,foods,Fotolia,fresh,harvests,nutrition,produce,selling stands,tomatoes,turnips,variety,vegetables,zucchinis"/>
          <p:cNvPicPr>
            <a:picLocks noChangeAspect="1" noChangeArrowheads="1"/>
          </p:cNvPicPr>
          <p:nvPr/>
        </p:nvPicPr>
        <p:blipFill>
          <a:blip r:embed="rId3" cstate="print"/>
          <a:srcRect t="17231" r="4000" b="16308"/>
          <a:stretch>
            <a:fillRect/>
          </a:stretch>
        </p:blipFill>
        <p:spPr bwMode="auto">
          <a:xfrm>
            <a:off x="0" y="0"/>
            <a:ext cx="2245360" cy="1554480"/>
          </a:xfrm>
          <a:prstGeom prst="rect">
            <a:avLst/>
          </a:prstGeom>
          <a:ln>
            <a:noFill/>
          </a:ln>
          <a:effectLst>
            <a:softEdge rad="112500"/>
          </a:effectLst>
        </p:spPr>
      </p:pic>
      <p:pic>
        <p:nvPicPr>
          <p:cNvPr id="9" name="Picture 4" descr="African Americans,African descent,chopping,chops,cuts,cuttings,dices,dicing,food preparation,hands,lettuces,males,men,people,photographs,tomatoes,vegetables"/>
          <p:cNvPicPr>
            <a:picLocks noChangeAspect="1" noChangeArrowheads="1"/>
          </p:cNvPicPr>
          <p:nvPr/>
        </p:nvPicPr>
        <p:blipFill>
          <a:blip r:embed="rId4" cstate="print"/>
          <a:srcRect t="17231" r="4000" b="16308"/>
          <a:stretch>
            <a:fillRect/>
          </a:stretch>
        </p:blipFill>
        <p:spPr bwMode="auto">
          <a:xfrm>
            <a:off x="2286000" y="0"/>
            <a:ext cx="2245360" cy="1554480"/>
          </a:xfrm>
          <a:prstGeom prst="rect">
            <a:avLst/>
          </a:prstGeom>
          <a:ln>
            <a:noFill/>
          </a:ln>
          <a:effectLst>
            <a:softEdge rad="112500"/>
          </a:effectLst>
        </p:spPr>
      </p:pic>
      <p:pic>
        <p:nvPicPr>
          <p:cNvPr id="10" name="Picture 9" descr="food waste.JPG"/>
          <p:cNvPicPr>
            <a:picLocks noChangeAspect="1"/>
          </p:cNvPicPr>
          <p:nvPr/>
        </p:nvPicPr>
        <p:blipFill>
          <a:blip r:embed="rId5" cstate="print"/>
          <a:srcRect r="2846" b="7407"/>
          <a:stretch>
            <a:fillRect/>
          </a:stretch>
        </p:blipFill>
        <p:spPr>
          <a:xfrm>
            <a:off x="4612639" y="0"/>
            <a:ext cx="2245361" cy="1554480"/>
          </a:xfrm>
          <a:prstGeom prst="rect">
            <a:avLst/>
          </a:prstGeom>
          <a:ln>
            <a:noFill/>
          </a:ln>
          <a:effectLst>
            <a:softEdge rad="112500"/>
          </a:effectLst>
        </p:spPr>
      </p:pic>
      <p:pic>
        <p:nvPicPr>
          <p:cNvPr id="11" name="Picture 10" descr="Compost Hands.JPG"/>
          <p:cNvPicPr>
            <a:picLocks noChangeAspect="1"/>
          </p:cNvPicPr>
          <p:nvPr/>
        </p:nvPicPr>
        <p:blipFill>
          <a:blip r:embed="rId6" cstate="print"/>
          <a:srcRect t="14815"/>
          <a:stretch>
            <a:fillRect/>
          </a:stretch>
        </p:blipFill>
        <p:spPr>
          <a:xfrm>
            <a:off x="6904028" y="0"/>
            <a:ext cx="2239972" cy="155448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solidFill>
                  <a:schemeClr val="bg1"/>
                </a:solidFill>
              </a:rPr>
              <a:t>It impacts society.</a:t>
            </a:r>
            <a:endParaRPr lang="en-US" b="1" dirty="0">
              <a:solidFill>
                <a:schemeClr val="bg1"/>
              </a:solidFill>
            </a:endParaRPr>
          </a:p>
        </p:txBody>
      </p:sp>
      <p:sp>
        <p:nvSpPr>
          <p:cNvPr id="6" name="Content Placeholder 5"/>
          <p:cNvSpPr>
            <a:spLocks noGrp="1"/>
          </p:cNvSpPr>
          <p:nvPr>
            <p:ph idx="1"/>
          </p:nvPr>
        </p:nvSpPr>
        <p:spPr>
          <a:xfrm>
            <a:off x="457200" y="1600201"/>
            <a:ext cx="8229600" cy="1981199"/>
          </a:xfrm>
        </p:spPr>
        <p:txBody>
          <a:bodyPr anchor="ctr"/>
          <a:lstStyle/>
          <a:p>
            <a:pPr>
              <a:buClr>
                <a:schemeClr val="accent6"/>
              </a:buClr>
              <a:buFont typeface="Wingdings" pitchFamily="2" charset="2"/>
              <a:buChar char="§"/>
            </a:pPr>
            <a:r>
              <a:rPr lang="en-US" b="1" dirty="0" smtClean="0">
                <a:solidFill>
                  <a:schemeClr val="accent1"/>
                </a:solidFill>
              </a:rPr>
              <a:t>50 million Americans</a:t>
            </a:r>
            <a:r>
              <a:rPr lang="en-US" dirty="0" smtClean="0"/>
              <a:t>, or 14% of American households, were food insecure in 2009 </a:t>
            </a:r>
            <a:r>
              <a:rPr lang="en-US" sz="2000" dirty="0" smtClean="0"/>
              <a:t>(USDA).</a:t>
            </a:r>
          </a:p>
        </p:txBody>
      </p:sp>
      <p:sp>
        <p:nvSpPr>
          <p:cNvPr id="8" name="Content Placeholder 5"/>
          <p:cNvSpPr txBox="1">
            <a:spLocks/>
          </p:cNvSpPr>
          <p:nvPr/>
        </p:nvSpPr>
        <p:spPr>
          <a:xfrm>
            <a:off x="457200" y="3429000"/>
            <a:ext cx="4114800" cy="2819400"/>
          </a:xfrm>
          <a:prstGeom prst="rect">
            <a:avLst/>
          </a:prstGeom>
        </p:spPr>
        <p:txBody>
          <a:bodyPr vert="horz" lIns="91440" tIns="45720" rIns="91440" bIns="45720" rtlCol="0" anchor="ctr">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accent6"/>
              </a:buClr>
              <a:buSzTx/>
              <a:buFont typeface="Wingdings" pitchFamily="2" charset="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Food insecurity can increase the likelihood for an individual to have </a:t>
            </a:r>
            <a:r>
              <a:rPr kumimoji="0" lang="en-US" sz="3200" b="1" i="0" u="none" strike="noStrike" kern="1200" cap="none" spc="0" normalizeH="0" baseline="0" noProof="0" dirty="0" smtClean="0">
                <a:ln>
                  <a:noFill/>
                </a:ln>
                <a:solidFill>
                  <a:schemeClr val="accent1"/>
                </a:solidFill>
                <a:effectLst/>
                <a:uLnTx/>
                <a:uFillTx/>
                <a:latin typeface="+mn-lt"/>
                <a:ea typeface="+mn-ea"/>
                <a:cs typeface="+mn-cs"/>
              </a:rPr>
              <a:t>major health concerns.</a:t>
            </a:r>
            <a:endParaRPr kumimoji="0" lang="en-US" sz="3200" b="1" i="0" u="none" strike="noStrike" kern="1200" cap="none" spc="0" normalizeH="0" baseline="0" noProof="0" dirty="0">
              <a:ln>
                <a:noFill/>
              </a:ln>
              <a:solidFill>
                <a:schemeClr val="accent1"/>
              </a:solidFill>
              <a:effectLst/>
              <a:uLnTx/>
              <a:uFillTx/>
              <a:latin typeface="+mn-lt"/>
              <a:ea typeface="+mn-ea"/>
              <a:cs typeface="+mn-cs"/>
            </a:endParaRPr>
          </a:p>
        </p:txBody>
      </p:sp>
      <p:pic>
        <p:nvPicPr>
          <p:cNvPr id="9" name="Picture 5" descr="9117.jpg 42 Produce Stand at Pike's Market 1 image by valeriestevenson"/>
          <p:cNvPicPr>
            <a:picLocks noChangeAspect="1" noChangeArrowheads="1"/>
          </p:cNvPicPr>
          <p:nvPr/>
        </p:nvPicPr>
        <p:blipFill>
          <a:blip r:embed="rId3" cstate="print"/>
          <a:srcRect/>
          <a:stretch>
            <a:fillRect/>
          </a:stretch>
        </p:blipFill>
        <p:spPr bwMode="auto">
          <a:xfrm>
            <a:off x="4343400" y="3276600"/>
            <a:ext cx="4495800" cy="33718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solidFill>
                  <a:schemeClr val="bg1"/>
                </a:solidFill>
              </a:rPr>
              <a:t>It impacts the environment.</a:t>
            </a:r>
            <a:endParaRPr lang="en-US" b="1" dirty="0">
              <a:solidFill>
                <a:schemeClr val="bg1"/>
              </a:solidFill>
            </a:endParaRPr>
          </a:p>
        </p:txBody>
      </p:sp>
      <p:sp>
        <p:nvSpPr>
          <p:cNvPr id="6" name="Content Placeholder 5"/>
          <p:cNvSpPr>
            <a:spLocks noGrp="1"/>
          </p:cNvSpPr>
          <p:nvPr>
            <p:ph sz="half" idx="1"/>
          </p:nvPr>
        </p:nvSpPr>
        <p:spPr>
          <a:xfrm>
            <a:off x="457200" y="1600200"/>
            <a:ext cx="4876800" cy="4724400"/>
          </a:xfrm>
        </p:spPr>
        <p:txBody>
          <a:bodyPr anchor="ctr">
            <a:normAutofit/>
          </a:bodyPr>
          <a:lstStyle/>
          <a:p>
            <a:pPr>
              <a:buClr>
                <a:schemeClr val="accent6"/>
              </a:buClr>
              <a:buFont typeface="Wingdings" pitchFamily="2" charset="2"/>
              <a:buChar char="§"/>
            </a:pPr>
            <a:r>
              <a:rPr lang="en-US" dirty="0" smtClean="0"/>
              <a:t>Food that enters a landfill produces methane, a greenhouse gas with </a:t>
            </a:r>
            <a:r>
              <a:rPr lang="en-US" b="1" dirty="0" smtClean="0">
                <a:solidFill>
                  <a:schemeClr val="accent1"/>
                </a:solidFill>
              </a:rPr>
              <a:t>21 times </a:t>
            </a:r>
            <a:r>
              <a:rPr lang="en-US" dirty="0" smtClean="0"/>
              <a:t>the warming potential of CO</a:t>
            </a:r>
            <a:r>
              <a:rPr lang="en-US" baseline="-25000" dirty="0" smtClean="0"/>
              <a:t>2</a:t>
            </a:r>
            <a:endParaRPr lang="en-US" dirty="0" smtClean="0"/>
          </a:p>
          <a:p>
            <a:pPr>
              <a:buClr>
                <a:schemeClr val="accent6"/>
              </a:buClr>
              <a:buFont typeface="Wingdings" pitchFamily="2" charset="2"/>
              <a:buChar char="§"/>
            </a:pPr>
            <a:r>
              <a:rPr lang="en-US" dirty="0" smtClean="0"/>
              <a:t>Food production impacts </a:t>
            </a:r>
            <a:r>
              <a:rPr lang="en-US" b="1" dirty="0" smtClean="0">
                <a:solidFill>
                  <a:schemeClr val="accent1"/>
                </a:solidFill>
              </a:rPr>
              <a:t>water quality, soil productivity, and contributes to about 13% of the nation’s greenhouse gas emissions.</a:t>
            </a:r>
            <a:endParaRPr lang="en-US" b="1" baseline="-25000" dirty="0" smtClean="0">
              <a:solidFill>
                <a:schemeClr val="accent1"/>
              </a:solidFill>
            </a:endParaRPr>
          </a:p>
        </p:txBody>
      </p:sp>
      <p:pic>
        <p:nvPicPr>
          <p:cNvPr id="8" name="Picture 5" descr="DSCN2606"/>
          <p:cNvPicPr>
            <a:picLocks noGrp="1" noChangeAspect="1" noChangeArrowheads="1"/>
          </p:cNvPicPr>
          <p:nvPr>
            <p:ph sz="half" idx="2"/>
          </p:nvPr>
        </p:nvPicPr>
        <p:blipFill>
          <a:blip r:embed="rId3" cstate="print"/>
          <a:srcRect/>
          <a:stretch>
            <a:fillRect/>
          </a:stretch>
        </p:blipFill>
        <p:spPr bwMode="auto">
          <a:xfrm>
            <a:off x="5410200" y="1752600"/>
            <a:ext cx="3657600" cy="4876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p:cNvSpPr>
          <p:nvPr/>
        </p:nvSpPr>
        <p:spPr bwMode="auto">
          <a:xfrm>
            <a:off x="0" y="457200"/>
            <a:ext cx="9144000" cy="584200"/>
          </a:xfrm>
          <a:prstGeom prst="rect">
            <a:avLst/>
          </a:prstGeom>
          <a:solidFill>
            <a:schemeClr val="tx1">
              <a:lumMod val="85000"/>
              <a:lumOff val="15000"/>
              <a:alpha val="89999"/>
            </a:schemeClr>
          </a:solidFill>
          <a:ln w="12700" cap="flat">
            <a:noFill/>
            <a:miter lim="800000"/>
            <a:headEnd type="none" w="med" len="med"/>
            <a:tailEnd type="none" w="med" len="med"/>
          </a:ln>
        </p:spPr>
        <p:txBody>
          <a:bodyPr lIns="0" tIns="0" rIns="0" bIns="0"/>
          <a:lstStyle/>
          <a:p>
            <a:pPr algn="r"/>
            <a:r>
              <a:rPr lang="en-US" sz="3600" dirty="0" smtClean="0">
                <a:solidFill>
                  <a:schemeClr val="bg1"/>
                </a:solidFill>
                <a:latin typeface="Lucida Grande" charset="0"/>
                <a:ea typeface="Lucida Grande" charset="0"/>
                <a:cs typeface="Lucida Grande" charset="0"/>
                <a:sym typeface="Lucida Grande" charset="0"/>
              </a:rPr>
              <a:t>Government Actions</a:t>
            </a:r>
            <a:endParaRPr lang="en-US" sz="3600" dirty="0">
              <a:solidFill>
                <a:schemeClr val="bg1"/>
              </a:solidFill>
              <a:latin typeface="Lucida Grande" charset="0"/>
              <a:ea typeface="Lucida Grande" charset="0"/>
              <a:cs typeface="Lucida Grande" charset="0"/>
              <a:sym typeface="Lucida Grande" charset="0"/>
            </a:endParaRPr>
          </a:p>
        </p:txBody>
      </p:sp>
      <p:sp>
        <p:nvSpPr>
          <p:cNvPr id="6" name="TextBox 5"/>
          <p:cNvSpPr txBox="1"/>
          <p:nvPr/>
        </p:nvSpPr>
        <p:spPr>
          <a:xfrm>
            <a:off x="4572000" y="1828800"/>
            <a:ext cx="4572000" cy="4770537"/>
          </a:xfrm>
          <a:prstGeom prst="rect">
            <a:avLst/>
          </a:prstGeom>
          <a:noFill/>
        </p:spPr>
        <p:txBody>
          <a:bodyPr wrap="square" rtlCol="0">
            <a:spAutoFit/>
          </a:bodyPr>
          <a:lstStyle/>
          <a:p>
            <a:pPr algn="ctr"/>
            <a:r>
              <a:rPr lang="en-US" sz="4400" b="1" dirty="0" smtClean="0"/>
              <a:t>EPA’s Food Recovery Challenge</a:t>
            </a:r>
          </a:p>
          <a:p>
            <a:pPr algn="ctr"/>
            <a:endParaRPr lang="en-US" sz="4400" b="1" dirty="0" smtClean="0"/>
          </a:p>
          <a:p>
            <a:pPr algn="ctr"/>
            <a:r>
              <a:rPr lang="en-US" sz="4400" b="1" dirty="0" smtClean="0"/>
              <a:t>Mass WasteWise Program </a:t>
            </a:r>
          </a:p>
          <a:p>
            <a:pPr algn="ctr"/>
            <a:r>
              <a:rPr lang="en-US" sz="2000" dirty="0" smtClean="0"/>
              <a:t>		</a:t>
            </a:r>
          </a:p>
          <a:p>
            <a:pPr algn="ctr"/>
            <a:endParaRPr lang="en-US" sz="2000" dirty="0"/>
          </a:p>
        </p:txBody>
      </p:sp>
      <p:pic>
        <p:nvPicPr>
          <p:cNvPr id="7" name="Picture 2" descr="http://bistromd.com/images/Articles/food-weight-scale.jpg"/>
          <p:cNvPicPr>
            <a:picLocks noChangeAspect="1" noChangeArrowheads="1"/>
          </p:cNvPicPr>
          <p:nvPr/>
        </p:nvPicPr>
        <p:blipFill>
          <a:blip r:embed="rId3" cstate="print">
            <a:clrChange>
              <a:clrFrom>
                <a:srgbClr val="E2E2E2"/>
              </a:clrFrom>
              <a:clrTo>
                <a:srgbClr val="E2E2E2">
                  <a:alpha val="0"/>
                </a:srgbClr>
              </a:clrTo>
            </a:clrChange>
          </a:blip>
          <a:srcRect/>
          <a:stretch>
            <a:fillRect/>
          </a:stretch>
        </p:blipFill>
        <p:spPr bwMode="auto">
          <a:xfrm>
            <a:off x="1295400" y="1752600"/>
            <a:ext cx="2819400" cy="39694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EPA’s </a:t>
            </a:r>
            <a:r>
              <a:rPr lang="en-US" b="1" i="1" dirty="0" smtClean="0">
                <a:solidFill>
                  <a:schemeClr val="bg1"/>
                </a:solidFill>
              </a:rPr>
              <a:t>Food Recovery Challenge </a:t>
            </a:r>
            <a:r>
              <a:rPr lang="en-US" b="1" dirty="0" smtClean="0">
                <a:solidFill>
                  <a:schemeClr val="bg1"/>
                </a:solidFill>
              </a:rPr>
              <a:t>(FRC)</a:t>
            </a:r>
            <a:endParaRPr lang="en-US" b="1" dirty="0">
              <a:solidFill>
                <a:schemeClr val="bg1"/>
              </a:solidFill>
            </a:endParaRPr>
          </a:p>
        </p:txBody>
      </p:sp>
      <p:graphicFrame>
        <p:nvGraphicFramePr>
          <p:cNvPr id="5" name="Diagram 4"/>
          <p:cNvGraphicFramePr/>
          <p:nvPr/>
        </p:nvGraphicFramePr>
        <p:xfrm>
          <a:off x="0" y="16002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90800" y="5715000"/>
            <a:ext cx="4343400" cy="1015663"/>
          </a:xfrm>
          <a:prstGeom prst="rect">
            <a:avLst/>
          </a:prstGeom>
          <a:noFill/>
        </p:spPr>
        <p:txBody>
          <a:bodyPr wrap="square" rtlCol="0">
            <a:spAutoFit/>
          </a:bodyPr>
          <a:lstStyle/>
          <a:p>
            <a:pPr algn="ctr"/>
            <a:r>
              <a:rPr lang="en-US" sz="2000" b="1" dirty="0" smtClean="0"/>
              <a:t>Cost Savings and Brand Recognition</a:t>
            </a:r>
          </a:p>
          <a:p>
            <a:pPr algn="ctr"/>
            <a:r>
              <a:rPr lang="en-US" sz="2000" b="1" dirty="0" smtClean="0"/>
              <a:t>Supporting Your Community</a:t>
            </a:r>
          </a:p>
          <a:p>
            <a:pPr algn="ctr"/>
            <a:r>
              <a:rPr lang="en-US" sz="2000" b="1" dirty="0" smtClean="0"/>
              <a:t>Reducing Environmental Impact</a:t>
            </a:r>
            <a:endParaRPr lang="en-US"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The FRC is a great tool to help you reduce your food waste.</a:t>
            </a:r>
            <a:endParaRPr lang="en-US" b="1" dirty="0">
              <a:solidFill>
                <a:schemeClr val="bg1"/>
              </a:solidFill>
            </a:endParaRPr>
          </a:p>
        </p:txBody>
      </p:sp>
      <p:sp>
        <p:nvSpPr>
          <p:cNvPr id="3" name="Content Placeholder 2"/>
          <p:cNvSpPr>
            <a:spLocks noGrp="1"/>
          </p:cNvSpPr>
          <p:nvPr>
            <p:ph idx="1"/>
          </p:nvPr>
        </p:nvSpPr>
        <p:spPr>
          <a:xfrm>
            <a:off x="457200" y="1570037"/>
            <a:ext cx="8229600" cy="4449763"/>
          </a:xfrm>
        </p:spPr>
        <p:txBody>
          <a:bodyPr>
            <a:normAutofit fontScale="92500" lnSpcReduction="10000"/>
          </a:bodyPr>
          <a:lstStyle/>
          <a:p>
            <a:pPr>
              <a:buClr>
                <a:schemeClr val="accent6"/>
              </a:buClr>
              <a:buFont typeface="Wingdings" pitchFamily="2" charset="2"/>
              <a:buChar char="ü"/>
            </a:pPr>
            <a:r>
              <a:rPr lang="en-US" dirty="0" smtClean="0"/>
              <a:t>The FRC is a FREE, simple tool.</a:t>
            </a:r>
          </a:p>
          <a:p>
            <a:pPr>
              <a:buClr>
                <a:schemeClr val="accent6"/>
              </a:buClr>
              <a:buFont typeface="Wingdings" pitchFamily="2" charset="2"/>
              <a:buChar char="ü"/>
            </a:pPr>
            <a:r>
              <a:rPr lang="en-US" dirty="0" smtClean="0"/>
              <a:t>You’ll receive free technical assistance from regional EPA staff.</a:t>
            </a:r>
          </a:p>
          <a:p>
            <a:pPr>
              <a:buClr>
                <a:schemeClr val="accent6"/>
              </a:buClr>
              <a:buFont typeface="Wingdings" pitchFamily="2" charset="2"/>
              <a:buChar char="ü"/>
            </a:pPr>
            <a:r>
              <a:rPr lang="en-US" dirty="0" smtClean="0"/>
              <a:t>Standardized metrics allow for easy data tracking &amp; comparison </a:t>
            </a:r>
            <a:r>
              <a:rPr lang="en-US" sz="3000" dirty="0" smtClean="0"/>
              <a:t>(internally &amp; externally).</a:t>
            </a:r>
          </a:p>
          <a:p>
            <a:pPr>
              <a:buClr>
                <a:schemeClr val="accent6"/>
              </a:buClr>
              <a:buFont typeface="Wingdings" pitchFamily="2" charset="2"/>
              <a:buChar char="ü"/>
            </a:pPr>
            <a:r>
              <a:rPr lang="en-US" dirty="0" smtClean="0"/>
              <a:t>Opportunity to learn about best management practices.</a:t>
            </a:r>
          </a:p>
          <a:p>
            <a:pPr>
              <a:buClr>
                <a:schemeClr val="accent6"/>
              </a:buClr>
              <a:buFont typeface="Wingdings" pitchFamily="2" charset="2"/>
              <a:buChar char="ü"/>
            </a:pPr>
            <a:r>
              <a:rPr lang="en-US" dirty="0" smtClean="0"/>
              <a:t>Be recognized for your innovative work on food waste reduction &amp; recovery.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What We Can Do For You…</a:t>
            </a:r>
            <a:endParaRPr lang="en-US" b="1" dirty="0">
              <a:solidFill>
                <a:schemeClr val="bg1"/>
              </a:solidFill>
            </a:endParaRPr>
          </a:p>
        </p:txBody>
      </p:sp>
      <p:sp>
        <p:nvSpPr>
          <p:cNvPr id="3" name="Content Placeholder 2"/>
          <p:cNvSpPr>
            <a:spLocks noGrp="1"/>
          </p:cNvSpPr>
          <p:nvPr>
            <p:ph idx="1"/>
          </p:nvPr>
        </p:nvSpPr>
        <p:spPr/>
        <p:txBody>
          <a:bodyPr>
            <a:normAutofit lnSpcReduction="10000"/>
          </a:bodyPr>
          <a:lstStyle/>
          <a:p>
            <a:pPr>
              <a:buClr>
                <a:schemeClr val="accent6"/>
              </a:buClr>
              <a:buFont typeface="Wingdings" pitchFamily="2" charset="2"/>
              <a:buChar char="§"/>
            </a:pPr>
            <a:r>
              <a:rPr lang="en-US" dirty="0" smtClean="0"/>
              <a:t>EPA tools and technical assistance</a:t>
            </a:r>
          </a:p>
          <a:p>
            <a:pPr lvl="1">
              <a:buClr>
                <a:schemeClr val="accent6"/>
              </a:buClr>
            </a:pPr>
            <a:r>
              <a:rPr lang="en-US" dirty="0" smtClean="0">
                <a:hlinkClick r:id="rId3"/>
              </a:rPr>
              <a:t>WasteWise Tool </a:t>
            </a:r>
            <a:r>
              <a:rPr lang="en-US" dirty="0" smtClean="0"/>
              <a:t> </a:t>
            </a:r>
            <a:r>
              <a:rPr lang="en-US" i="1" dirty="0" smtClean="0"/>
              <a:t>Re-TRAC</a:t>
            </a:r>
            <a:r>
              <a:rPr lang="en-US" dirty="0" smtClean="0"/>
              <a:t> for tracking waste</a:t>
            </a:r>
          </a:p>
          <a:p>
            <a:pPr lvl="2">
              <a:buClr>
                <a:schemeClr val="accent6"/>
              </a:buClr>
            </a:pPr>
            <a:r>
              <a:rPr lang="en-US" dirty="0" smtClean="0"/>
              <a:t>Personalized annual progress report  with Climate Profile</a:t>
            </a:r>
          </a:p>
          <a:p>
            <a:pPr lvl="1">
              <a:buClr>
                <a:schemeClr val="accent6"/>
              </a:buClr>
            </a:pPr>
            <a:r>
              <a:rPr lang="en-US" dirty="0" smtClean="0"/>
              <a:t>Other EPA Tools</a:t>
            </a:r>
          </a:p>
          <a:p>
            <a:pPr lvl="2">
              <a:buClr>
                <a:schemeClr val="accent6"/>
              </a:buClr>
            </a:pPr>
            <a:r>
              <a:rPr lang="en-US" dirty="0" smtClean="0">
                <a:hlinkClick r:id="rId4"/>
              </a:rPr>
              <a:t>Food Waste Management Calculator</a:t>
            </a:r>
            <a:endParaRPr lang="en-US" dirty="0" smtClean="0"/>
          </a:p>
          <a:p>
            <a:pPr lvl="2">
              <a:buClr>
                <a:schemeClr val="accent6"/>
              </a:buClr>
            </a:pPr>
            <a:r>
              <a:rPr lang="en-US" dirty="0" smtClean="0"/>
              <a:t>Food Waste Source Reduction Auditing Tool</a:t>
            </a:r>
          </a:p>
          <a:p>
            <a:pPr lvl="1">
              <a:buClr>
                <a:schemeClr val="accent6"/>
              </a:buClr>
            </a:pPr>
            <a:r>
              <a:rPr lang="en-US" dirty="0" smtClean="0"/>
              <a:t>Regular webinars on food waste related issues</a:t>
            </a:r>
          </a:p>
          <a:p>
            <a:pPr lvl="1">
              <a:buClr>
                <a:schemeClr val="accent6"/>
              </a:buClr>
            </a:pPr>
            <a:r>
              <a:rPr lang="en-US" dirty="0" smtClean="0"/>
              <a:t>Clearinghouse for case studies, tools, templates, BMPs, and outreach materials</a:t>
            </a:r>
          </a:p>
          <a:p>
            <a:pPr lvl="1">
              <a:buClr>
                <a:schemeClr val="accent6"/>
              </a:buClr>
              <a:buNone/>
            </a:pP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800" b="1" i="1" dirty="0" smtClean="0">
                <a:solidFill>
                  <a:schemeClr val="bg1"/>
                </a:solidFill>
                <a:effectLst>
                  <a:outerShdw blurRad="38100" dist="38100" dir="2700000" algn="tl">
                    <a:srgbClr val="000000">
                      <a:alpha val="43137"/>
                    </a:srgbClr>
                  </a:outerShdw>
                </a:effectLst>
              </a:rPr>
              <a:t>Re-TRAC</a:t>
            </a:r>
            <a:r>
              <a:rPr lang="en-US" sz="4800" b="1" dirty="0" smtClean="0">
                <a:solidFill>
                  <a:schemeClr val="bg1"/>
                </a:solidFill>
                <a:effectLst>
                  <a:outerShdw blurRad="38100" dist="38100" dir="2700000" algn="tl">
                    <a:srgbClr val="000000">
                      <a:alpha val="43137"/>
                    </a:srgbClr>
                  </a:outerShdw>
                </a:effectLst>
              </a:rPr>
              <a:t> thru WasteWise</a:t>
            </a:r>
            <a:endParaRPr lang="en-US" sz="48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00200"/>
            <a:ext cx="5943600" cy="4297363"/>
          </a:xfrm>
        </p:spPr>
        <p:txBody>
          <a:bodyPr/>
          <a:lstStyle/>
          <a:p>
            <a:r>
              <a:rPr lang="en-US" sz="2400" b="1" u="sng" dirty="0" smtClean="0">
                <a:solidFill>
                  <a:srgbClr val="FF9900"/>
                </a:solidFill>
                <a:effectLst>
                  <a:outerShdw blurRad="38100" dist="38100" dir="2700000" algn="tl">
                    <a:srgbClr val="000000">
                      <a:alpha val="43137"/>
                    </a:srgbClr>
                  </a:outerShdw>
                </a:effectLst>
              </a:rPr>
              <a:t>What WasteWise Re-TRAC does</a:t>
            </a:r>
            <a:r>
              <a:rPr lang="en-US" sz="2000" b="1" dirty="0" smtClean="0">
                <a:solidFill>
                  <a:srgbClr val="FF9900"/>
                </a:solidFill>
                <a:effectLst>
                  <a:outerShdw blurRad="38100" dist="38100" dir="2700000" algn="tl">
                    <a:srgbClr val="000000">
                      <a:alpha val="43137"/>
                    </a:srgbClr>
                  </a:outerShdw>
                </a:effectLst>
              </a:rPr>
              <a:t>:</a:t>
            </a:r>
          </a:p>
          <a:p>
            <a:r>
              <a:rPr lang="en-US" sz="2000" dirty="0" smtClean="0"/>
              <a:t>Compiles and analyzes your waste management data and maintains historical files. </a:t>
            </a:r>
          </a:p>
          <a:p>
            <a:r>
              <a:rPr lang="en-US" sz="2000" dirty="0" smtClean="0">
                <a:solidFill>
                  <a:srgbClr val="FF9900"/>
                </a:solidFill>
              </a:rPr>
              <a:t>Submits your annual data to the WasteWise program with a click. </a:t>
            </a:r>
          </a:p>
          <a:p>
            <a:r>
              <a:rPr lang="en-US" sz="2000" dirty="0" smtClean="0"/>
              <a:t>Generates instant reports on program performance and trends, and calculates GHG emission reductions associated with your activities. </a:t>
            </a:r>
          </a:p>
          <a:p>
            <a:r>
              <a:rPr lang="en-US" sz="2000" dirty="0" smtClean="0">
                <a:solidFill>
                  <a:srgbClr val="FF9900"/>
                </a:solidFill>
              </a:rPr>
              <a:t>Provides your official EPA Climate Profile report on an annual basis.</a:t>
            </a:r>
          </a:p>
          <a:p>
            <a:endParaRPr lang="en-US" dirty="0"/>
          </a:p>
        </p:txBody>
      </p:sp>
      <p:pic>
        <p:nvPicPr>
          <p:cNvPr id="278530" name="Picture 2" descr="Image of Re-TRAC database"/>
          <p:cNvPicPr>
            <a:picLocks noChangeAspect="1" noChangeArrowheads="1"/>
          </p:cNvPicPr>
          <p:nvPr/>
        </p:nvPicPr>
        <p:blipFill>
          <a:blip r:embed="rId2" cstate="print"/>
          <a:srcRect/>
          <a:stretch>
            <a:fillRect/>
          </a:stretch>
        </p:blipFill>
        <p:spPr bwMode="auto">
          <a:xfrm>
            <a:off x="6248400" y="1447800"/>
            <a:ext cx="2743200" cy="2743200"/>
          </a:xfrm>
          <a:prstGeom prst="rect">
            <a:avLst/>
          </a:prstGeom>
          <a:noFill/>
        </p:spPr>
      </p:pic>
      <p:sp>
        <p:nvSpPr>
          <p:cNvPr id="5" name="TextBox 4"/>
          <p:cNvSpPr txBox="1"/>
          <p:nvPr/>
        </p:nvSpPr>
        <p:spPr>
          <a:xfrm>
            <a:off x="2819400" y="5257800"/>
            <a:ext cx="5181600" cy="1323439"/>
          </a:xfrm>
          <a:prstGeom prst="rect">
            <a:avLst/>
          </a:prstGeom>
          <a:noFill/>
        </p:spPr>
        <p:txBody>
          <a:bodyPr wrap="square" rtlCol="0">
            <a:spAutoFit/>
          </a:bodyPr>
          <a:lstStyle/>
          <a:p>
            <a:r>
              <a:rPr lang="en-US" sz="1600" b="1" dirty="0" smtClean="0">
                <a:solidFill>
                  <a:srgbClr val="FF0000"/>
                </a:solidFill>
              </a:rPr>
              <a:t>"</a:t>
            </a:r>
            <a:r>
              <a:rPr lang="en-US" sz="1600" b="1" i="1" dirty="0" smtClean="0">
                <a:solidFill>
                  <a:srgbClr val="FF0000"/>
                </a:solidFill>
              </a:rPr>
              <a:t>The new Re-TRAC system is beyond fabulous. It really improves the data entering experience. Thank you, thank you, thank you!!!!" </a:t>
            </a:r>
            <a:r>
              <a:rPr lang="en-US" sz="1600" i="1" dirty="0" smtClean="0"/>
              <a:t>- Mariah </a:t>
            </a:r>
            <a:r>
              <a:rPr lang="en-US" sz="1600" i="1" dirty="0" err="1" smtClean="0"/>
              <a:t>Titlow</a:t>
            </a:r>
            <a:r>
              <a:rPr lang="en-US" sz="1600" i="1" dirty="0" smtClean="0"/>
              <a:t> </a:t>
            </a:r>
            <a:r>
              <a:rPr lang="en-US" sz="1600" i="1" dirty="0" err="1" smtClean="0"/>
              <a:t>Tinger</a:t>
            </a:r>
            <a:r>
              <a:rPr lang="en-US" sz="1600" i="1" dirty="0" smtClean="0"/>
              <a:t>, Senior Environmental Program Coordinator, </a:t>
            </a:r>
            <a:r>
              <a:rPr lang="en-US" sz="1600" i="1" dirty="0" err="1" smtClean="0"/>
              <a:t>Genzyme</a:t>
            </a:r>
            <a:r>
              <a:rPr lang="en-US" sz="1600" i="1" dirty="0" smtClean="0"/>
              <a:t> Corporation </a:t>
            </a:r>
            <a:endParaRPr lang="en-US" sz="1600"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EPA Food: Too Good to Waste Toolkit </a:t>
            </a:r>
            <a:endParaRPr lang="en-US" dirty="0"/>
          </a:p>
        </p:txBody>
      </p:sp>
      <p:sp>
        <p:nvSpPr>
          <p:cNvPr id="5" name="Text Placeholder 4"/>
          <p:cNvSpPr>
            <a:spLocks noGrp="1"/>
          </p:cNvSpPr>
          <p:nvPr>
            <p:ph type="body" sz="half" idx="1"/>
          </p:nvPr>
        </p:nvSpPr>
        <p:spPr/>
        <p:txBody>
          <a:bodyPr>
            <a:normAutofit/>
          </a:bodyPr>
          <a:lstStyle/>
          <a:p>
            <a:pPr>
              <a:buNone/>
            </a:pPr>
            <a:r>
              <a:rPr lang="en-US" dirty="0" smtClean="0"/>
              <a:t>   The complete toolkit and research reports can be downloaded from our FTP site at: </a:t>
            </a:r>
            <a:r>
              <a:rPr lang="en-US" u="sng" dirty="0" smtClean="0">
                <a:hlinkClick r:id="rId2"/>
              </a:rPr>
              <a:t>http://bit.ly/Food_Too_Good_To_Waste</a:t>
            </a:r>
            <a:endParaRPr lang="en-US" dirty="0" smtClean="0"/>
          </a:p>
          <a:p>
            <a:endParaRPr lang="en-US" dirty="0"/>
          </a:p>
        </p:txBody>
      </p:sp>
      <p:pic>
        <p:nvPicPr>
          <p:cNvPr id="4" name="Content Placeholder 3" descr="47_Food_Too_Good_to_Waste_Logo.jpg"/>
          <p:cNvPicPr>
            <a:picLocks noGrp="1" noChangeAspect="1"/>
          </p:cNvPicPr>
          <p:nvPr>
            <p:ph sz="half" idx="2"/>
          </p:nvPr>
        </p:nvPicPr>
        <p:blipFill>
          <a:blip r:embed="rId3" cstate="print"/>
          <a:stretch>
            <a:fillRect/>
          </a:stretch>
        </p:blipFill>
        <p:spPr>
          <a:xfrm>
            <a:off x="5034534" y="2451957"/>
            <a:ext cx="2237232" cy="282244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What We Can Do For You…</a:t>
            </a:r>
            <a:endParaRPr lang="en-US" b="1" dirty="0">
              <a:solidFill>
                <a:schemeClr val="bg1"/>
              </a:solidFill>
            </a:endParaRPr>
          </a:p>
        </p:txBody>
      </p:sp>
      <p:sp>
        <p:nvSpPr>
          <p:cNvPr id="3" name="Content Placeholder 2"/>
          <p:cNvSpPr>
            <a:spLocks noGrp="1"/>
          </p:cNvSpPr>
          <p:nvPr>
            <p:ph idx="1"/>
          </p:nvPr>
        </p:nvSpPr>
        <p:spPr>
          <a:xfrm>
            <a:off x="381000" y="2332037"/>
            <a:ext cx="8229600" cy="4525963"/>
          </a:xfrm>
        </p:spPr>
        <p:txBody>
          <a:bodyPr>
            <a:normAutofit/>
          </a:bodyPr>
          <a:lstStyle/>
          <a:p>
            <a:pPr>
              <a:buClr>
                <a:schemeClr val="accent6"/>
              </a:buClr>
              <a:buFont typeface="Wingdings" pitchFamily="2" charset="2"/>
              <a:buChar char="§"/>
            </a:pPr>
            <a:r>
              <a:rPr lang="en-US" sz="3600" dirty="0" smtClean="0"/>
              <a:t>Recognition</a:t>
            </a:r>
          </a:p>
          <a:p>
            <a:pPr lvl="1">
              <a:buClr>
                <a:schemeClr val="accent6"/>
              </a:buClr>
              <a:buFont typeface="Calibri" pitchFamily="34" charset="0"/>
              <a:buChar char="–"/>
            </a:pPr>
            <a:r>
              <a:rPr lang="en-US" sz="3600" dirty="0" smtClean="0"/>
              <a:t>Website </a:t>
            </a:r>
          </a:p>
          <a:p>
            <a:pPr lvl="1">
              <a:buClr>
                <a:schemeClr val="accent6"/>
              </a:buClr>
              <a:buFont typeface="Calibri" pitchFamily="34" charset="0"/>
              <a:buChar char="–"/>
            </a:pPr>
            <a:r>
              <a:rPr lang="en-US" sz="3600" dirty="0" smtClean="0"/>
              <a:t>Awards</a:t>
            </a:r>
          </a:p>
          <a:p>
            <a:pPr lvl="1">
              <a:buClr>
                <a:schemeClr val="accent6"/>
              </a:buClr>
              <a:buFont typeface="Calibri" pitchFamily="34" charset="0"/>
              <a:buChar char="–"/>
            </a:pPr>
            <a:r>
              <a:rPr lang="en-US" sz="3600" dirty="0" smtClean="0"/>
              <a:t>Case Studies</a:t>
            </a:r>
            <a:endParaRPr lang="en-US" sz="3600" dirty="0"/>
          </a:p>
          <a:p>
            <a:pPr>
              <a:buClr>
                <a:schemeClr val="accent6"/>
              </a:buClr>
              <a:buNone/>
            </a:pPr>
            <a:endParaRPr lang="en-US" dirty="0" smtClean="0"/>
          </a:p>
        </p:txBody>
      </p:sp>
      <p:pic>
        <p:nvPicPr>
          <p:cNvPr id="48130" name="Picture 2" descr="academic,apples,awards,celebrations,Christmas,golden apples,holidays,ornaments,Photographs,prizes,special occasions,symbols"/>
          <p:cNvPicPr>
            <a:picLocks noChangeAspect="1" noChangeArrowheads="1"/>
          </p:cNvPicPr>
          <p:nvPr/>
        </p:nvPicPr>
        <p:blipFill>
          <a:blip r:embed="rId2" cstate="print"/>
          <a:srcRect/>
          <a:stretch>
            <a:fillRect/>
          </a:stretch>
        </p:blipFill>
        <p:spPr bwMode="auto">
          <a:xfrm>
            <a:off x="4267200" y="2133600"/>
            <a:ext cx="4038600" cy="4038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rPr>
              <a:t>What’s In It For You?</a:t>
            </a:r>
            <a:endParaRPr lang="en-US" b="1" dirty="0">
              <a:solidFill>
                <a:schemeClr val="bg1"/>
              </a:solidFill>
            </a:endParaRPr>
          </a:p>
        </p:txBody>
      </p:sp>
      <p:sp>
        <p:nvSpPr>
          <p:cNvPr id="3" name="Content Placeholder 2"/>
          <p:cNvSpPr>
            <a:spLocks noGrp="1"/>
          </p:cNvSpPr>
          <p:nvPr>
            <p:ph idx="1"/>
          </p:nvPr>
        </p:nvSpPr>
        <p:spPr/>
        <p:txBody>
          <a:bodyPr anchor="ctr">
            <a:normAutofit/>
          </a:bodyPr>
          <a:lstStyle/>
          <a:p>
            <a:pPr algn="ctr">
              <a:buClr>
                <a:schemeClr val="accent6"/>
              </a:buClr>
              <a:buSzPct val="75000"/>
              <a:buFont typeface="Wingdings" pitchFamily="2" charset="2"/>
              <a:buChar char="ü"/>
            </a:pPr>
            <a:r>
              <a:rPr lang="en-US" sz="4400" dirty="0" smtClean="0"/>
              <a:t>Reduce your costs </a:t>
            </a:r>
          </a:p>
          <a:p>
            <a:pPr algn="ctr">
              <a:buClr>
                <a:schemeClr val="accent6"/>
              </a:buClr>
              <a:buSzPct val="75000"/>
              <a:buFont typeface="Wingdings" pitchFamily="2" charset="2"/>
              <a:buChar char="ü"/>
            </a:pPr>
            <a:r>
              <a:rPr lang="en-US" sz="4400" dirty="0" smtClean="0"/>
              <a:t>Improve your image</a:t>
            </a:r>
          </a:p>
          <a:p>
            <a:pPr algn="ctr">
              <a:buClr>
                <a:schemeClr val="accent6"/>
              </a:buClr>
              <a:buSzPct val="75000"/>
              <a:buFont typeface="Wingdings" pitchFamily="2" charset="2"/>
              <a:buChar char="ü"/>
            </a:pPr>
            <a:r>
              <a:rPr lang="en-US" sz="4400" dirty="0" smtClean="0"/>
              <a:t>Feed your communities </a:t>
            </a:r>
          </a:p>
          <a:p>
            <a:pPr algn="ctr">
              <a:buClr>
                <a:schemeClr val="accent6"/>
              </a:buClr>
              <a:buSzPct val="75000"/>
              <a:buFont typeface="Wingdings" pitchFamily="2" charset="2"/>
              <a:buChar char="ü"/>
            </a:pPr>
            <a:r>
              <a:rPr lang="en-US" sz="4400" dirty="0" smtClean="0"/>
              <a:t>Protect your environment</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bwMode="auto">
          <a:xfrm>
            <a:off x="4876800" y="4495800"/>
            <a:ext cx="685800" cy="381000"/>
          </a:xfrm>
          <a:prstGeom prst="line">
            <a:avLst/>
          </a:prstGeom>
          <a:solidFill>
            <a:schemeClr val="accent1"/>
          </a:solidFill>
          <a:ln w="9525" cap="flat" cmpd="sng" algn="ctr">
            <a:noFill/>
            <a:prstDash val="solid"/>
            <a:round/>
            <a:headEnd type="none" w="med" len="med"/>
            <a:tailEnd type="none" w="med" len="med"/>
          </a:ln>
          <a:effectLst/>
        </p:spPr>
      </p:cxnSp>
      <p:cxnSp>
        <p:nvCxnSpPr>
          <p:cNvPr id="13" name="Straight Connector 12"/>
          <p:cNvCxnSpPr/>
          <p:nvPr/>
        </p:nvCxnSpPr>
        <p:spPr bwMode="auto">
          <a:xfrm>
            <a:off x="4800600" y="4572000"/>
            <a:ext cx="609600" cy="228600"/>
          </a:xfrm>
          <a:prstGeom prst="line">
            <a:avLst/>
          </a:prstGeom>
          <a:solidFill>
            <a:schemeClr val="accent1"/>
          </a:solidFill>
          <a:ln w="9525" cap="flat" cmpd="sng" algn="ctr">
            <a:noFill/>
            <a:prstDash val="solid"/>
            <a:round/>
            <a:headEnd type="none" w="med" len="med"/>
            <a:tailEnd type="none" w="med" len="med"/>
          </a:ln>
          <a:effectLst/>
        </p:spPr>
      </p:cxnSp>
      <p:pic>
        <p:nvPicPr>
          <p:cNvPr id="203778" name="Picture 2" descr="http://www.epa.gov/region10/images/materials-management_600px.jpg"/>
          <p:cNvPicPr>
            <a:picLocks noChangeAspect="1" noChangeArrowheads="1"/>
          </p:cNvPicPr>
          <p:nvPr/>
        </p:nvPicPr>
        <p:blipFill>
          <a:blip r:embed="rId3" cstate="print"/>
          <a:srcRect/>
          <a:stretch>
            <a:fillRect/>
          </a:stretch>
        </p:blipFill>
        <p:spPr bwMode="auto">
          <a:xfrm>
            <a:off x="762000" y="1219200"/>
            <a:ext cx="4640466" cy="4648200"/>
          </a:xfrm>
          <a:prstGeom prst="rect">
            <a:avLst/>
          </a:prstGeom>
          <a:noFill/>
        </p:spPr>
      </p:pic>
      <p:sp>
        <p:nvSpPr>
          <p:cNvPr id="22" name="TextBox 21"/>
          <p:cNvSpPr txBox="1"/>
          <p:nvPr/>
        </p:nvSpPr>
        <p:spPr>
          <a:xfrm rot="4080466">
            <a:off x="1995012" y="2006441"/>
            <a:ext cx="838201" cy="430887"/>
          </a:xfrm>
          <a:prstGeom prst="rect">
            <a:avLst/>
          </a:prstGeom>
          <a:noFill/>
        </p:spPr>
        <p:txBody>
          <a:bodyPr wrap="square" rtlCol="0">
            <a:spAutoFit/>
          </a:bodyPr>
          <a:lstStyle/>
          <a:p>
            <a:pPr eaLnBrk="0" hangingPunct="0"/>
            <a:r>
              <a:rPr lang="en-US" sz="1100" b="1" dirty="0" smtClean="0">
                <a:solidFill>
                  <a:srgbClr val="FFFFFF"/>
                </a:solidFill>
                <a:latin typeface="Arial"/>
              </a:rPr>
              <a:t>Disposal</a:t>
            </a:r>
          </a:p>
          <a:p>
            <a:pPr eaLnBrk="0" hangingPunct="0"/>
            <a:endParaRPr lang="en-US" sz="1100" dirty="0">
              <a:solidFill>
                <a:srgbClr val="FFFFFF"/>
              </a:solidFill>
              <a:latin typeface="Arial"/>
            </a:endParaRPr>
          </a:p>
        </p:txBody>
      </p:sp>
      <p:sp>
        <p:nvSpPr>
          <p:cNvPr id="23" name="TextBox 22"/>
          <p:cNvSpPr txBox="1"/>
          <p:nvPr/>
        </p:nvSpPr>
        <p:spPr>
          <a:xfrm rot="17420571">
            <a:off x="2595601" y="2517099"/>
            <a:ext cx="838201" cy="430887"/>
          </a:xfrm>
          <a:prstGeom prst="rect">
            <a:avLst/>
          </a:prstGeom>
          <a:noFill/>
        </p:spPr>
        <p:txBody>
          <a:bodyPr wrap="square" rtlCol="0">
            <a:spAutoFit/>
          </a:bodyPr>
          <a:lstStyle/>
          <a:p>
            <a:pPr eaLnBrk="0" hangingPunct="0"/>
            <a:r>
              <a:rPr lang="en-US" sz="1100" b="1" dirty="0" smtClean="0">
                <a:solidFill>
                  <a:srgbClr val="FFFFFF"/>
                </a:solidFill>
                <a:latin typeface="Arial"/>
              </a:rPr>
              <a:t>Recovery</a:t>
            </a:r>
          </a:p>
          <a:p>
            <a:pPr eaLnBrk="0" hangingPunct="0"/>
            <a:endParaRPr lang="en-US" sz="1100" dirty="0">
              <a:solidFill>
                <a:srgbClr val="FFFFFF"/>
              </a:solidFill>
              <a:latin typeface="Arial"/>
            </a:endParaRPr>
          </a:p>
        </p:txBody>
      </p:sp>
      <p:sp>
        <p:nvSpPr>
          <p:cNvPr id="9" name="Oval 8"/>
          <p:cNvSpPr/>
          <p:nvPr/>
        </p:nvSpPr>
        <p:spPr bwMode="auto">
          <a:xfrm rot="20719660">
            <a:off x="609600" y="1295400"/>
            <a:ext cx="1524000" cy="2667000"/>
          </a:xfrm>
          <a:prstGeom prst="ellipse">
            <a:avLst/>
          </a:pr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3200" dirty="0">
              <a:solidFill>
                <a:srgbClr val="000000"/>
              </a:solidFill>
              <a:latin typeface="Times New Roman" pitchFamily="-65" charset="0"/>
            </a:endParaRPr>
          </a:p>
        </p:txBody>
      </p:sp>
      <p:sp>
        <p:nvSpPr>
          <p:cNvPr id="14" name="Rectangle 2"/>
          <p:cNvSpPr>
            <a:spLocks/>
          </p:cNvSpPr>
          <p:nvPr/>
        </p:nvSpPr>
        <p:spPr bwMode="auto">
          <a:xfrm>
            <a:off x="0" y="304800"/>
            <a:ext cx="9144000" cy="584200"/>
          </a:xfrm>
          <a:prstGeom prst="rect">
            <a:avLst/>
          </a:prstGeom>
          <a:solidFill>
            <a:schemeClr val="tx2">
              <a:lumMod val="60000"/>
              <a:lumOff val="40000"/>
              <a:alpha val="89999"/>
            </a:schemeClr>
          </a:solidFill>
          <a:ln w="12700" cap="flat">
            <a:noFill/>
            <a:miter lim="800000"/>
            <a:headEnd type="none" w="med" len="med"/>
            <a:tailEnd type="none" w="med" len="med"/>
          </a:ln>
        </p:spPr>
        <p:txBody>
          <a:bodyPr lIns="0" tIns="0" rIns="0" bIns="0"/>
          <a:lstStyle/>
          <a:p>
            <a:pPr algn="r"/>
            <a:r>
              <a:rPr lang="en-US" sz="3600" dirty="0" smtClean="0">
                <a:solidFill>
                  <a:schemeClr val="bg1"/>
                </a:solidFill>
                <a:latin typeface="Lucida Grande" charset="0"/>
                <a:ea typeface="Lucida Grande" charset="0"/>
                <a:cs typeface="Lucida Grande" charset="0"/>
                <a:sym typeface="Lucida Grande" charset="0"/>
              </a:rPr>
              <a:t>WASTE  vs. MATERIALS Management</a:t>
            </a:r>
            <a:endParaRPr lang="en-US" sz="3600" dirty="0" smtClean="0"/>
          </a:p>
          <a:p>
            <a:pPr algn="r"/>
            <a:endParaRPr lang="en-US" sz="3600" dirty="0">
              <a:solidFill>
                <a:schemeClr val="bg1"/>
              </a:solidFill>
              <a:latin typeface="Lucida Grande" charset="0"/>
              <a:ea typeface="Lucida Grande" charset="0"/>
              <a:cs typeface="Lucida Grande" charset="0"/>
              <a:sym typeface="Lucida Grande" charset="0"/>
            </a:endParaRPr>
          </a:p>
        </p:txBody>
      </p:sp>
      <p:sp>
        <p:nvSpPr>
          <p:cNvPr id="12" name="Oval 11"/>
          <p:cNvSpPr/>
          <p:nvPr/>
        </p:nvSpPr>
        <p:spPr>
          <a:xfrm>
            <a:off x="228600" y="1143000"/>
            <a:ext cx="5638800" cy="4876800"/>
          </a:xfrm>
          <a:prstGeom prst="ellipse">
            <a:avLst/>
          </a:pr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3200">
              <a:solidFill>
                <a:srgbClr val="000000"/>
              </a:solidFill>
              <a:latin typeface="Times New Roman"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Join Now!</a:t>
            </a:r>
            <a:endParaRPr lang="en-US" b="1" dirty="0">
              <a:solidFill>
                <a:schemeClr val="bg1"/>
              </a:solidFill>
            </a:endParaRPr>
          </a:p>
        </p:txBody>
      </p:sp>
      <p:sp>
        <p:nvSpPr>
          <p:cNvPr id="3" name="Content Placeholder 2"/>
          <p:cNvSpPr>
            <a:spLocks noGrp="1"/>
          </p:cNvSpPr>
          <p:nvPr>
            <p:ph idx="1"/>
          </p:nvPr>
        </p:nvSpPr>
        <p:spPr>
          <a:xfrm>
            <a:off x="457200" y="1676400"/>
            <a:ext cx="8229600" cy="4525963"/>
          </a:xfrm>
        </p:spPr>
        <p:txBody>
          <a:bodyPr>
            <a:normAutofit fontScale="92500" lnSpcReduction="20000"/>
          </a:bodyPr>
          <a:lstStyle/>
          <a:p>
            <a:pPr algn="ctr">
              <a:buNone/>
            </a:pPr>
            <a:r>
              <a:rPr lang="en-US" b="1" dirty="0" smtClean="0">
                <a:solidFill>
                  <a:schemeClr val="accent1"/>
                </a:solidFill>
              </a:rPr>
              <a:t>And… take a bite out of food waste!</a:t>
            </a:r>
          </a:p>
          <a:p>
            <a:pPr algn="ctr">
              <a:buNone/>
            </a:pPr>
            <a:r>
              <a:rPr lang="en-US" dirty="0" smtClean="0">
                <a:hlinkClick r:id="rId3"/>
              </a:rPr>
              <a:t>http://www.epa.gov/foodrecoverychallenge</a:t>
            </a:r>
            <a:endParaRPr lang="en-US" dirty="0" smtClean="0"/>
          </a:p>
          <a:p>
            <a:pPr algn="ctr">
              <a:buNone/>
            </a:pPr>
            <a:endParaRPr lang="en-US" dirty="0" smtClean="0"/>
          </a:p>
          <a:p>
            <a:pPr algn="ctr">
              <a:buNone/>
            </a:pPr>
            <a:r>
              <a:rPr lang="en-US" u="sng" dirty="0" smtClean="0"/>
              <a:t>Four Easy Steps!</a:t>
            </a:r>
          </a:p>
          <a:p>
            <a:pPr marL="514350" indent="-514350">
              <a:buClr>
                <a:schemeClr val="accent1"/>
              </a:buClr>
              <a:buAutoNum type="arabicPeriod"/>
            </a:pPr>
            <a:r>
              <a:rPr lang="en-US" b="1" dirty="0" smtClean="0">
                <a:solidFill>
                  <a:schemeClr val="accent1"/>
                </a:solidFill>
              </a:rPr>
              <a:t>Assess It! </a:t>
            </a:r>
            <a:r>
              <a:rPr lang="en-US" dirty="0" smtClean="0"/>
              <a:t>Conduct baseline food waste assessment</a:t>
            </a:r>
          </a:p>
          <a:p>
            <a:pPr marL="514350" indent="-514350">
              <a:buClr>
                <a:schemeClr val="accent1"/>
              </a:buClr>
              <a:buAutoNum type="arabicPeriod"/>
            </a:pPr>
            <a:r>
              <a:rPr lang="en-US" b="1" dirty="0" smtClean="0">
                <a:solidFill>
                  <a:schemeClr val="accent1"/>
                </a:solidFill>
              </a:rPr>
              <a:t>Commit to It! </a:t>
            </a:r>
            <a:r>
              <a:rPr lang="en-US" dirty="0" smtClean="0"/>
              <a:t>Set a goal.</a:t>
            </a:r>
          </a:p>
          <a:p>
            <a:pPr marL="514350" indent="-514350">
              <a:buClr>
                <a:schemeClr val="accent1"/>
              </a:buClr>
              <a:buFont typeface="Arial" pitchFamily="34" charset="0"/>
              <a:buAutoNum type="arabicPeriod"/>
            </a:pPr>
            <a:r>
              <a:rPr lang="en-US" b="1" dirty="0" smtClean="0">
                <a:solidFill>
                  <a:schemeClr val="accent1"/>
                </a:solidFill>
              </a:rPr>
              <a:t>Do It! </a:t>
            </a:r>
            <a:r>
              <a:rPr lang="en-US" dirty="0" smtClean="0"/>
              <a:t>Undertake food waste reduction and recovery activities to meet your goals!</a:t>
            </a:r>
          </a:p>
          <a:p>
            <a:pPr marL="514350" indent="-514350">
              <a:buClr>
                <a:schemeClr val="accent1"/>
              </a:buClr>
              <a:buAutoNum type="arabicPeriod"/>
            </a:pPr>
            <a:r>
              <a:rPr lang="en-US" b="1" dirty="0" smtClean="0">
                <a:solidFill>
                  <a:schemeClr val="accent1"/>
                </a:solidFill>
              </a:rPr>
              <a:t>Track It! </a:t>
            </a:r>
            <a:r>
              <a:rPr lang="en-US" dirty="0" smtClean="0"/>
              <a:t>Report annually using WasteWise tool</a:t>
            </a:r>
          </a:p>
          <a:p>
            <a:pPr algn="ctr">
              <a:buNone/>
            </a:pPr>
            <a:endParaRPr lang="en-US" dirty="0" smtClean="0"/>
          </a:p>
          <a:p>
            <a:pPr algn="ct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 Participants November 2011</a:t>
            </a:r>
            <a:br>
              <a:rPr lang="en-US" b="1" dirty="0" smtClean="0">
                <a:solidFill>
                  <a:schemeClr val="bg1"/>
                </a:solidFill>
              </a:rPr>
            </a:br>
            <a:r>
              <a:rPr lang="en-US" sz="6000" b="1" i="1" dirty="0" smtClean="0">
                <a:solidFill>
                  <a:srgbClr val="92D050"/>
                </a:solidFill>
              </a:rPr>
              <a:t>Thank  You!</a:t>
            </a:r>
            <a:endParaRPr lang="en-US" sz="6000" b="1" i="1" dirty="0">
              <a:solidFill>
                <a:srgbClr val="92D050"/>
              </a:solidFill>
            </a:endParaRPr>
          </a:p>
        </p:txBody>
      </p:sp>
      <p:sp>
        <p:nvSpPr>
          <p:cNvPr id="3" name="Content Placeholder 2"/>
          <p:cNvSpPr>
            <a:spLocks noGrp="1"/>
          </p:cNvSpPr>
          <p:nvPr>
            <p:ph idx="1"/>
          </p:nvPr>
        </p:nvSpPr>
        <p:spPr/>
        <p:txBody>
          <a:bodyPr>
            <a:normAutofit/>
          </a:bodyPr>
          <a:lstStyle/>
          <a:p>
            <a:pPr algn="ctr">
              <a:buNone/>
            </a:pPr>
            <a:endParaRPr lang="en-US" dirty="0" smtClean="0"/>
          </a:p>
          <a:p>
            <a:pPr lvl="0"/>
            <a:endParaRPr lang="en-US" dirty="0" smtClean="0"/>
          </a:p>
          <a:p>
            <a:pPr lvl="0"/>
            <a:r>
              <a:rPr lang="en-US" dirty="0" smtClean="0"/>
              <a:t>US Coast Guard Academy</a:t>
            </a:r>
          </a:p>
          <a:p>
            <a:pPr lvl="0"/>
            <a:r>
              <a:rPr lang="en-US" dirty="0" smtClean="0"/>
              <a:t>MIT </a:t>
            </a:r>
          </a:p>
          <a:p>
            <a:pPr lvl="0"/>
            <a:r>
              <a:rPr lang="en-US" dirty="0" smtClean="0"/>
              <a:t>Harvard University</a:t>
            </a:r>
          </a:p>
          <a:p>
            <a:pPr lvl="0"/>
            <a:r>
              <a:rPr lang="en-US" dirty="0" smtClean="0"/>
              <a:t>Clark University</a:t>
            </a:r>
          </a:p>
          <a:p>
            <a:pPr algn="ctr">
              <a:buNone/>
            </a:pPr>
            <a:endParaRPr lang="en-US" dirty="0"/>
          </a:p>
        </p:txBody>
      </p:sp>
      <p:sp>
        <p:nvSpPr>
          <p:cNvPr id="4" name="Content Placeholder 2"/>
          <p:cNvSpPr txBox="1">
            <a:spLocks/>
          </p:cNvSpPr>
          <p:nvPr/>
        </p:nvSpPr>
        <p:spPr>
          <a:xfrm>
            <a:off x="457200" y="1676401"/>
            <a:ext cx="8229600" cy="609599"/>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smtClean="0">
                <a:solidFill>
                  <a:schemeClr val="accent1"/>
                </a:solidFill>
              </a:rPr>
              <a:t>C/U-</a:t>
            </a:r>
            <a:r>
              <a:rPr kumimoji="0" lang="en-US" sz="3200" b="1" i="0" u="none" strike="noStrike" kern="1200" cap="none" spc="0" normalizeH="0" baseline="0" noProof="0" dirty="0" smtClean="0">
                <a:ln>
                  <a:noFill/>
                </a:ln>
                <a:solidFill>
                  <a:schemeClr val="accent1"/>
                </a:solidFill>
                <a:effectLst/>
                <a:uLnTx/>
                <a:uFillTx/>
                <a:latin typeface="+mn-lt"/>
                <a:ea typeface="+mn-ea"/>
                <a:cs typeface="+mn-cs"/>
              </a:rPr>
              <a:t> </a:t>
            </a:r>
            <a:r>
              <a:rPr kumimoji="0" lang="en-US" sz="3200" b="1" i="1" u="none" strike="noStrike" kern="1200" cap="none" spc="0" normalizeH="0" baseline="0" noProof="0" dirty="0" smtClean="0">
                <a:ln>
                  <a:noFill/>
                </a:ln>
                <a:solidFill>
                  <a:schemeClr val="accent1"/>
                </a:solidFill>
                <a:effectLst/>
                <a:uLnTx/>
                <a:uFillTx/>
                <a:latin typeface="+mn-lt"/>
                <a:ea typeface="+mn-ea"/>
                <a:cs typeface="+mn-cs"/>
              </a:rPr>
              <a:t>Food Recovery Challenge </a:t>
            </a:r>
            <a:r>
              <a:rPr kumimoji="0" lang="en-US" sz="3200" b="1" i="0" u="none" strike="noStrike" kern="1200" cap="none" spc="0" normalizeH="0" baseline="0" noProof="0" dirty="0" smtClean="0">
                <a:ln>
                  <a:noFill/>
                </a:ln>
                <a:solidFill>
                  <a:schemeClr val="accent1"/>
                </a:solidFill>
                <a:effectLst/>
                <a:uLnTx/>
                <a:uFillTx/>
                <a:latin typeface="+mn-lt"/>
                <a:ea typeface="+mn-ea"/>
                <a:cs typeface="+mn-cs"/>
              </a:rPr>
              <a:t>Partners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1447800" y="2895600"/>
            <a:ext cx="8229600" cy="3581400"/>
          </a:xfrm>
          <a:prstGeom prst="rect">
            <a:avLst/>
          </a:prstGeom>
        </p:spPr>
        <p:txBody>
          <a:bodyPr vert="horz" lIns="91440" tIns="45720" rIns="91440" bIns="45720" numCol="3"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30" name="Picture 6" descr="http://patriciaknight.files.wordpress.com/2011/04/leadership2.jpg"/>
          <p:cNvPicPr>
            <a:picLocks noChangeAspect="1" noChangeArrowheads="1"/>
          </p:cNvPicPr>
          <p:nvPr/>
        </p:nvPicPr>
        <p:blipFill>
          <a:blip r:embed="rId3" cstate="print"/>
          <a:srcRect/>
          <a:stretch>
            <a:fillRect/>
          </a:stretch>
        </p:blipFill>
        <p:spPr bwMode="auto">
          <a:xfrm>
            <a:off x="5029200" y="3048000"/>
            <a:ext cx="3581400" cy="252616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Participants June 2013</a:t>
            </a:r>
            <a:endParaRPr lang="en-US" dirty="0"/>
          </a:p>
        </p:txBody>
      </p:sp>
      <p:sp>
        <p:nvSpPr>
          <p:cNvPr id="7" name="Text Placeholder 6"/>
          <p:cNvSpPr>
            <a:spLocks noGrp="1"/>
          </p:cNvSpPr>
          <p:nvPr>
            <p:ph type="body" idx="1"/>
          </p:nvPr>
        </p:nvSpPr>
        <p:spPr>
          <a:xfrm>
            <a:off x="457200" y="1295400"/>
            <a:ext cx="8305800" cy="762000"/>
          </a:xfrm>
        </p:spPr>
        <p:txBody>
          <a:bodyPr>
            <a:normAutofit fontScale="25000" lnSpcReduction="20000"/>
          </a:bodyPr>
          <a:lstStyle/>
          <a:p>
            <a:pPr lvl="0"/>
            <a:endParaRPr lang="en-US" dirty="0" smtClean="0">
              <a:solidFill>
                <a:schemeClr val="accent1"/>
              </a:solidFill>
            </a:endParaRPr>
          </a:p>
          <a:p>
            <a:pPr lvl="0"/>
            <a:r>
              <a:rPr lang="en-US" sz="13500" dirty="0" smtClean="0">
                <a:solidFill>
                  <a:schemeClr val="accent1"/>
                </a:solidFill>
              </a:rPr>
              <a:t>C/U- </a:t>
            </a:r>
            <a:r>
              <a:rPr lang="en-US" sz="13500" i="1" dirty="0" smtClean="0">
                <a:solidFill>
                  <a:schemeClr val="accent1"/>
                </a:solidFill>
              </a:rPr>
              <a:t>Food Recovery Challenge Partners</a:t>
            </a:r>
            <a:endParaRPr lang="en-US" i="1" dirty="0"/>
          </a:p>
        </p:txBody>
      </p:sp>
      <p:sp>
        <p:nvSpPr>
          <p:cNvPr id="3" name="Content Placeholder 2"/>
          <p:cNvSpPr>
            <a:spLocks noGrp="1"/>
          </p:cNvSpPr>
          <p:nvPr>
            <p:ph sz="half" idx="2"/>
          </p:nvPr>
        </p:nvSpPr>
        <p:spPr>
          <a:xfrm>
            <a:off x="457200" y="2057400"/>
            <a:ext cx="4040188" cy="4343400"/>
          </a:xfrm>
        </p:spPr>
        <p:txBody>
          <a:bodyPr>
            <a:normAutofit fontScale="25000" lnSpcReduction="20000"/>
          </a:bodyPr>
          <a:lstStyle/>
          <a:p>
            <a:r>
              <a:rPr lang="en-US" sz="7200" dirty="0" smtClean="0"/>
              <a:t>Assumption College/SODEXO</a:t>
            </a:r>
          </a:p>
          <a:p>
            <a:r>
              <a:rPr lang="en-US" sz="7200" dirty="0" smtClean="0"/>
              <a:t>Bates College</a:t>
            </a:r>
          </a:p>
          <a:p>
            <a:r>
              <a:rPr lang="en-US" sz="7200" dirty="0" smtClean="0"/>
              <a:t>Bentley University</a:t>
            </a:r>
          </a:p>
          <a:p>
            <a:r>
              <a:rPr lang="en-US" sz="7200" dirty="0" smtClean="0"/>
              <a:t>Boston College</a:t>
            </a:r>
          </a:p>
          <a:p>
            <a:r>
              <a:rPr lang="en-US" sz="7200" dirty="0" smtClean="0"/>
              <a:t>Clark University</a:t>
            </a:r>
          </a:p>
          <a:p>
            <a:r>
              <a:rPr lang="en-US" sz="7200" dirty="0" smtClean="0"/>
              <a:t>College of the Atlantic</a:t>
            </a:r>
          </a:p>
          <a:p>
            <a:r>
              <a:rPr lang="en-US" sz="7200" dirty="0" smtClean="0"/>
              <a:t>College of the Holy Cross</a:t>
            </a:r>
          </a:p>
          <a:p>
            <a:r>
              <a:rPr lang="en-US" sz="7200" dirty="0" smtClean="0"/>
              <a:t>Harvard University</a:t>
            </a:r>
          </a:p>
          <a:p>
            <a:r>
              <a:rPr lang="en-US" sz="7200" dirty="0" smtClean="0"/>
              <a:t>Johnson &amp; Wales University</a:t>
            </a:r>
          </a:p>
          <a:p>
            <a:r>
              <a:rPr lang="en-US" sz="7200" dirty="0" smtClean="0"/>
              <a:t>Johnson State College/SODEXO</a:t>
            </a:r>
          </a:p>
          <a:p>
            <a:r>
              <a:rPr lang="en-US" sz="7200" dirty="0" smtClean="0"/>
              <a:t>Keene State College</a:t>
            </a:r>
          </a:p>
          <a:p>
            <a:r>
              <a:rPr lang="en-US" sz="7200" dirty="0" smtClean="0"/>
              <a:t>Lesley University</a:t>
            </a:r>
          </a:p>
          <a:p>
            <a:r>
              <a:rPr lang="en-US" sz="7200" dirty="0" smtClean="0"/>
              <a:t>Lyndon State College/SODEXO</a:t>
            </a:r>
          </a:p>
          <a:p>
            <a:r>
              <a:rPr lang="en-US" sz="7200" dirty="0" smtClean="0"/>
              <a:t>Middlebury College</a:t>
            </a:r>
          </a:p>
          <a:p>
            <a:r>
              <a:rPr lang="en-US" sz="7200" dirty="0" smtClean="0"/>
              <a:t>MIT</a:t>
            </a:r>
          </a:p>
          <a:p>
            <a:r>
              <a:rPr lang="en-US" sz="7200" dirty="0" smtClean="0"/>
              <a:t>Northeastern University</a:t>
            </a:r>
          </a:p>
          <a:p>
            <a:endParaRPr lang="en-US" sz="2900" dirty="0" smtClean="0"/>
          </a:p>
          <a:p>
            <a:endParaRPr lang="en-US" dirty="0" smtClean="0"/>
          </a:p>
          <a:p>
            <a:endParaRPr lang="en-US" dirty="0"/>
          </a:p>
        </p:txBody>
      </p:sp>
      <p:sp>
        <p:nvSpPr>
          <p:cNvPr id="9" name="Content Placeholder 8"/>
          <p:cNvSpPr>
            <a:spLocks noGrp="1"/>
          </p:cNvSpPr>
          <p:nvPr>
            <p:ph sz="quarter" idx="4"/>
          </p:nvPr>
        </p:nvSpPr>
        <p:spPr>
          <a:xfrm>
            <a:off x="5102225" y="1981200"/>
            <a:ext cx="4041775" cy="4297363"/>
          </a:xfrm>
        </p:spPr>
        <p:txBody>
          <a:bodyPr>
            <a:normAutofit fontScale="25000" lnSpcReduction="20000"/>
          </a:bodyPr>
          <a:lstStyle/>
          <a:p>
            <a:r>
              <a:rPr lang="en-US" sz="7200" dirty="0" smtClean="0"/>
              <a:t>Plymouth State University/SODEXO</a:t>
            </a:r>
          </a:p>
          <a:p>
            <a:r>
              <a:rPr lang="en-US" sz="7200" dirty="0" smtClean="0"/>
              <a:t>Roger Williams University</a:t>
            </a:r>
          </a:p>
          <a:p>
            <a:r>
              <a:rPr lang="en-US" sz="7200" dirty="0" smtClean="0"/>
              <a:t>Salem State University</a:t>
            </a:r>
          </a:p>
          <a:p>
            <a:r>
              <a:rPr lang="en-US" sz="7200" dirty="0" smtClean="0"/>
              <a:t>Suffolk University</a:t>
            </a:r>
          </a:p>
          <a:p>
            <a:r>
              <a:rPr lang="en-US" sz="7200" dirty="0" smtClean="0"/>
              <a:t>Tufts University</a:t>
            </a:r>
          </a:p>
          <a:p>
            <a:r>
              <a:rPr lang="en-US" sz="7200" dirty="0" smtClean="0"/>
              <a:t>UCONN</a:t>
            </a:r>
          </a:p>
          <a:p>
            <a:r>
              <a:rPr lang="en-US" sz="7200" dirty="0" smtClean="0"/>
              <a:t>UMASS Amherst</a:t>
            </a:r>
          </a:p>
          <a:p>
            <a:r>
              <a:rPr lang="en-US" sz="7200" dirty="0" smtClean="0"/>
              <a:t>UMASS Dartmouth</a:t>
            </a:r>
          </a:p>
          <a:p>
            <a:r>
              <a:rPr lang="en-US" sz="7200" dirty="0" smtClean="0"/>
              <a:t>University of New Hampshire</a:t>
            </a:r>
          </a:p>
          <a:p>
            <a:r>
              <a:rPr lang="en-US" sz="7200" dirty="0" smtClean="0"/>
              <a:t>University of Maine – Farmington</a:t>
            </a:r>
          </a:p>
          <a:p>
            <a:r>
              <a:rPr lang="en-US" sz="7200" dirty="0" smtClean="0"/>
              <a:t>University of Maine – </a:t>
            </a:r>
            <a:r>
              <a:rPr lang="en-US" sz="7200" dirty="0" err="1" smtClean="0"/>
              <a:t>Orono</a:t>
            </a:r>
            <a:endParaRPr lang="en-US" sz="7200" dirty="0" smtClean="0"/>
          </a:p>
          <a:p>
            <a:r>
              <a:rPr lang="en-US" sz="7200" dirty="0" smtClean="0"/>
              <a:t>University of Southern Maine</a:t>
            </a:r>
          </a:p>
          <a:p>
            <a:r>
              <a:rPr lang="en-US" sz="7200" dirty="0" smtClean="0"/>
              <a:t>US Coast Guard Academy</a:t>
            </a:r>
          </a:p>
          <a:p>
            <a:r>
              <a:rPr lang="en-US" sz="7200" dirty="0" smtClean="0"/>
              <a:t>VT Technical College</a:t>
            </a:r>
          </a:p>
          <a:p>
            <a:r>
              <a:rPr lang="en-US" sz="7200" dirty="0" smtClean="0"/>
              <a:t>Wellesley college</a:t>
            </a:r>
          </a:p>
          <a:p>
            <a:r>
              <a:rPr lang="en-US" sz="7200" dirty="0" smtClean="0"/>
              <a:t>Wesleyan University</a:t>
            </a:r>
          </a:p>
          <a:p>
            <a:r>
              <a:rPr lang="en-US" sz="7200" dirty="0" smtClean="0"/>
              <a:t> Westfield State University/SODEXO</a:t>
            </a:r>
          </a:p>
          <a:p>
            <a:r>
              <a:rPr lang="en-US" sz="7200" dirty="0" smtClean="0"/>
              <a:t>Worcester state university</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Contact Information</a:t>
            </a:r>
            <a:endParaRPr lang="en-US" b="1" dirty="0">
              <a:solidFill>
                <a:schemeClr val="bg1"/>
              </a:solidFill>
            </a:endParaRPr>
          </a:p>
        </p:txBody>
      </p:sp>
      <p:sp>
        <p:nvSpPr>
          <p:cNvPr id="3" name="Content Placeholder 2"/>
          <p:cNvSpPr>
            <a:spLocks noGrp="1"/>
          </p:cNvSpPr>
          <p:nvPr>
            <p:ph idx="1"/>
          </p:nvPr>
        </p:nvSpPr>
        <p:spPr>
          <a:xfrm>
            <a:off x="2667000" y="2332037"/>
            <a:ext cx="5410200" cy="2925763"/>
          </a:xfrm>
        </p:spPr>
        <p:txBody>
          <a:bodyPr>
            <a:normAutofit fontScale="85000" lnSpcReduction="20000"/>
          </a:bodyPr>
          <a:lstStyle/>
          <a:p>
            <a:pPr algn="ctr">
              <a:buNone/>
            </a:pPr>
            <a:r>
              <a:rPr lang="en-US" b="1" dirty="0" smtClean="0">
                <a:solidFill>
                  <a:schemeClr val="accent1"/>
                </a:solidFill>
              </a:rPr>
              <a:t>Christine  </a:t>
            </a:r>
            <a:r>
              <a:rPr lang="en-US" b="1" dirty="0" err="1" smtClean="0">
                <a:solidFill>
                  <a:schemeClr val="accent1"/>
                </a:solidFill>
              </a:rPr>
              <a:t>Beling</a:t>
            </a:r>
            <a:endParaRPr lang="en-US" b="1" dirty="0" smtClean="0">
              <a:solidFill>
                <a:schemeClr val="accent1"/>
              </a:solidFill>
            </a:endParaRPr>
          </a:p>
          <a:p>
            <a:pPr algn="ctr">
              <a:buNone/>
            </a:pPr>
            <a:r>
              <a:rPr lang="en-US" b="1" dirty="0" smtClean="0">
                <a:solidFill>
                  <a:schemeClr val="accent1"/>
                </a:solidFill>
                <a:hlinkClick r:id="rId2"/>
              </a:rPr>
              <a:t>beling.christine@epa.gov</a:t>
            </a:r>
            <a:endParaRPr lang="en-US" b="1" dirty="0" smtClean="0">
              <a:solidFill>
                <a:schemeClr val="accent1"/>
              </a:solidFill>
            </a:endParaRPr>
          </a:p>
          <a:p>
            <a:pPr algn="ctr">
              <a:buNone/>
            </a:pPr>
            <a:r>
              <a:rPr lang="en-US" b="1" dirty="0" smtClean="0">
                <a:solidFill>
                  <a:schemeClr val="accent1"/>
                </a:solidFill>
              </a:rPr>
              <a:t>(617) 918-1792</a:t>
            </a:r>
          </a:p>
          <a:p>
            <a:pPr algn="ctr">
              <a:buNone/>
            </a:pPr>
            <a:endParaRPr lang="en-US" b="1" dirty="0" smtClean="0">
              <a:solidFill>
                <a:schemeClr val="accent1"/>
              </a:solidFill>
            </a:endParaRPr>
          </a:p>
          <a:p>
            <a:pPr algn="ctr">
              <a:buNone/>
            </a:pPr>
            <a:r>
              <a:rPr lang="en-US" b="1" dirty="0" smtClean="0">
                <a:solidFill>
                  <a:schemeClr val="accent1"/>
                </a:solidFill>
              </a:rPr>
              <a:t>Janet Bowen</a:t>
            </a:r>
          </a:p>
          <a:p>
            <a:pPr algn="ctr">
              <a:buNone/>
            </a:pPr>
            <a:r>
              <a:rPr lang="en-US" b="1" dirty="0" smtClean="0">
                <a:solidFill>
                  <a:schemeClr val="accent1"/>
                </a:solidFill>
                <a:hlinkClick r:id="rId3"/>
              </a:rPr>
              <a:t>bowen.janet@epa.gov</a:t>
            </a:r>
            <a:endParaRPr lang="en-US" b="1" dirty="0" smtClean="0">
              <a:solidFill>
                <a:schemeClr val="accent1"/>
              </a:solidFill>
            </a:endParaRPr>
          </a:p>
          <a:p>
            <a:pPr algn="ctr">
              <a:buNone/>
            </a:pPr>
            <a:r>
              <a:rPr lang="en-US" b="1" dirty="0" smtClean="0">
                <a:solidFill>
                  <a:schemeClr val="accent1"/>
                </a:solidFill>
              </a:rPr>
              <a:t>(617) 918-1795</a:t>
            </a:r>
            <a:endParaRPr lang="en-US" dirty="0" smtClean="0"/>
          </a:p>
          <a:p>
            <a:pPr algn="ctr">
              <a:buNone/>
            </a:pPr>
            <a:endParaRPr lang="en-US" dirty="0" smtClean="0"/>
          </a:p>
          <a:p>
            <a:pPr algn="ctr">
              <a:buNone/>
            </a:pPr>
            <a:endParaRPr lang="en-US" dirty="0"/>
          </a:p>
        </p:txBody>
      </p:sp>
      <p:sp>
        <p:nvSpPr>
          <p:cNvPr id="4" name="Rectangle 3"/>
          <p:cNvSpPr/>
          <p:nvPr/>
        </p:nvSpPr>
        <p:spPr>
          <a:xfrm>
            <a:off x="0" y="5791200"/>
            <a:ext cx="9144000" cy="461665"/>
          </a:xfrm>
          <a:prstGeom prst="rect">
            <a:avLst/>
          </a:prstGeom>
        </p:spPr>
        <p:txBody>
          <a:bodyPr wrap="square">
            <a:spAutoFit/>
          </a:bodyPr>
          <a:lstStyle/>
          <a:p>
            <a:pPr algn="ctr">
              <a:buNone/>
            </a:pPr>
            <a:r>
              <a:rPr lang="en-US" sz="2400" dirty="0" smtClean="0">
                <a:hlinkClick r:id="rId4"/>
              </a:rPr>
              <a:t>http://www.epa.gov/foodrecoverychallenge</a:t>
            </a:r>
            <a:endParaRPr lang="en-US" sz="2400" dirty="0" smtClean="0"/>
          </a:p>
        </p:txBody>
      </p:sp>
      <p:pic>
        <p:nvPicPr>
          <p:cNvPr id="5" name="Picture 4" descr="Apple.png"/>
          <p:cNvPicPr>
            <a:picLocks noChangeAspect="1"/>
          </p:cNvPicPr>
          <p:nvPr/>
        </p:nvPicPr>
        <p:blipFill>
          <a:blip r:embed="rId5" cstate="print"/>
          <a:stretch>
            <a:fillRect/>
          </a:stretch>
        </p:blipFill>
        <p:spPr>
          <a:xfrm>
            <a:off x="533400" y="2590800"/>
            <a:ext cx="2209800" cy="253057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coRI.org/storage/earthAd.jpg?__SQUARESPACE_CACHEVERSION=1369164287134">
            <a:hlinkClick r:id="rId3"/>
          </p:cNvPr>
          <p:cNvPicPr>
            <a:picLocks noChangeAspect="1" noChangeArrowheads="1"/>
          </p:cNvPicPr>
          <p:nvPr/>
        </p:nvPicPr>
        <p:blipFill>
          <a:blip r:link="rId4" cstate="print"/>
          <a:srcRect/>
          <a:stretch>
            <a:fillRect/>
          </a:stretch>
        </p:blipFill>
        <p:spPr bwMode="auto">
          <a:xfrm>
            <a:off x="0" y="0"/>
            <a:ext cx="2667000" cy="4432479"/>
          </a:xfrm>
          <a:prstGeom prst="rect">
            <a:avLst/>
          </a:prstGeom>
          <a:noFill/>
          <a:ln w="9525">
            <a:noFill/>
            <a:miter lim="800000"/>
            <a:headEnd/>
            <a:tailEnd/>
          </a:ln>
        </p:spPr>
      </p:pic>
      <p:pic>
        <p:nvPicPr>
          <p:cNvPr id="11" name="Picture 10" descr="47_Food_Too_Good_to_Waste_Logo.jpg"/>
          <p:cNvPicPr>
            <a:picLocks noChangeAspect="1"/>
          </p:cNvPicPr>
          <p:nvPr/>
        </p:nvPicPr>
        <p:blipFill>
          <a:blip r:embed="rId5" cstate="print"/>
          <a:stretch>
            <a:fillRect/>
          </a:stretch>
        </p:blipFill>
        <p:spPr>
          <a:xfrm>
            <a:off x="3505200" y="533400"/>
            <a:ext cx="2237232" cy="2822448"/>
          </a:xfrm>
          <a:prstGeom prst="rect">
            <a:avLst/>
          </a:prstGeom>
        </p:spPr>
      </p:pic>
      <p:pic>
        <p:nvPicPr>
          <p:cNvPr id="12" name="Picture 11" descr="think eat save.jpeg"/>
          <p:cNvPicPr>
            <a:picLocks noChangeAspect="1"/>
          </p:cNvPicPr>
          <p:nvPr/>
        </p:nvPicPr>
        <p:blipFill>
          <a:blip r:embed="rId6" cstate="print"/>
          <a:stretch>
            <a:fillRect/>
          </a:stretch>
        </p:blipFill>
        <p:spPr>
          <a:xfrm>
            <a:off x="5603178" y="228600"/>
            <a:ext cx="3540822" cy="2105025"/>
          </a:xfrm>
          <a:prstGeom prst="rect">
            <a:avLst/>
          </a:prstGeom>
        </p:spPr>
      </p:pic>
      <p:pic>
        <p:nvPicPr>
          <p:cNvPr id="13" name="Picture 12" descr="sve food un.jpeg"/>
          <p:cNvPicPr>
            <a:picLocks noChangeAspect="1"/>
          </p:cNvPicPr>
          <p:nvPr/>
        </p:nvPicPr>
        <p:blipFill>
          <a:blip r:embed="rId7" cstate="print"/>
          <a:stretch>
            <a:fillRect/>
          </a:stretch>
        </p:blipFill>
        <p:spPr>
          <a:xfrm>
            <a:off x="6477000" y="5029200"/>
            <a:ext cx="2257425" cy="2028825"/>
          </a:xfrm>
          <a:prstGeom prst="rect">
            <a:avLst/>
          </a:prstGeom>
        </p:spPr>
      </p:pic>
      <p:pic>
        <p:nvPicPr>
          <p:cNvPr id="15" name="Picture 14" descr="usda.jpg"/>
          <p:cNvPicPr>
            <a:picLocks noChangeAspect="1"/>
          </p:cNvPicPr>
          <p:nvPr/>
        </p:nvPicPr>
        <p:blipFill>
          <a:blip r:embed="rId8" cstate="print"/>
          <a:stretch>
            <a:fillRect/>
          </a:stretch>
        </p:blipFill>
        <p:spPr>
          <a:xfrm>
            <a:off x="0" y="5447109"/>
            <a:ext cx="2540000" cy="1410891"/>
          </a:xfrm>
          <a:prstGeom prst="rect">
            <a:avLst/>
          </a:prstGeom>
        </p:spPr>
      </p:pic>
      <p:pic>
        <p:nvPicPr>
          <p:cNvPr id="16" name="Picture 15" descr="USDA-Logo.jpg"/>
          <p:cNvPicPr>
            <a:picLocks noChangeAspect="1"/>
          </p:cNvPicPr>
          <p:nvPr/>
        </p:nvPicPr>
        <p:blipFill>
          <a:blip r:embed="rId9" cstate="print"/>
          <a:stretch>
            <a:fillRect/>
          </a:stretch>
        </p:blipFill>
        <p:spPr>
          <a:xfrm>
            <a:off x="2514600" y="5562600"/>
            <a:ext cx="1524000" cy="1079500"/>
          </a:xfrm>
          <a:prstGeom prst="rect">
            <a:avLst/>
          </a:prstGeom>
        </p:spPr>
      </p:pic>
      <p:pic>
        <p:nvPicPr>
          <p:cNvPr id="17" name="Picture 16" descr="frc banner.jpg"/>
          <p:cNvPicPr>
            <a:picLocks noChangeAspect="1"/>
          </p:cNvPicPr>
          <p:nvPr/>
        </p:nvPicPr>
        <p:blipFill>
          <a:blip r:embed="rId10" cstate="print"/>
          <a:stretch>
            <a:fillRect/>
          </a:stretch>
        </p:blipFill>
        <p:spPr>
          <a:xfrm>
            <a:off x="533400" y="3657600"/>
            <a:ext cx="8096250" cy="1304925"/>
          </a:xfrm>
          <a:prstGeom prst="rect">
            <a:avLst/>
          </a:prstGeom>
        </p:spPr>
      </p:pic>
      <p:pic>
        <p:nvPicPr>
          <p:cNvPr id="19" name="Picture 18" descr="Food Recovery Hierarchy - April 2012.jpg"/>
          <p:cNvPicPr>
            <a:picLocks noChangeAspect="1"/>
          </p:cNvPicPr>
          <p:nvPr/>
        </p:nvPicPr>
        <p:blipFill>
          <a:blip r:embed="rId11" cstate="print"/>
          <a:stretch>
            <a:fillRect/>
          </a:stretch>
        </p:blipFill>
        <p:spPr>
          <a:xfrm>
            <a:off x="6477000" y="2438400"/>
            <a:ext cx="1956301" cy="1600200"/>
          </a:xfrm>
          <a:prstGeom prst="rect">
            <a:avLst/>
          </a:prstGeom>
        </p:spPr>
      </p:pic>
      <p:pic>
        <p:nvPicPr>
          <p:cNvPr id="10" name="Picture 9" descr="close the loop highfields.gif"/>
          <p:cNvPicPr>
            <a:picLocks noChangeAspect="1"/>
          </p:cNvPicPr>
          <p:nvPr/>
        </p:nvPicPr>
        <p:blipFill>
          <a:blip r:embed="rId12" cstate="print"/>
          <a:stretch>
            <a:fillRect/>
          </a:stretch>
        </p:blipFill>
        <p:spPr>
          <a:xfrm>
            <a:off x="4267200" y="4953000"/>
            <a:ext cx="1333500" cy="133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Details for Joining the FRC</a:t>
            </a:r>
            <a:endParaRPr lang="en-US" b="1" dirty="0">
              <a:solidFill>
                <a:schemeClr val="bg1"/>
              </a:solidFill>
            </a:endParaRPr>
          </a:p>
        </p:txBody>
      </p:sp>
      <p:sp>
        <p:nvSpPr>
          <p:cNvPr id="3" name="Content Placeholder 2"/>
          <p:cNvSpPr>
            <a:spLocks noGrp="1"/>
          </p:cNvSpPr>
          <p:nvPr>
            <p:ph idx="1"/>
          </p:nvPr>
        </p:nvSpPr>
        <p:spPr>
          <a:xfrm>
            <a:off x="152400" y="1676400"/>
            <a:ext cx="8839200" cy="5029200"/>
          </a:xfrm>
        </p:spPr>
        <p:txBody>
          <a:bodyPr>
            <a:normAutofit fontScale="70000" lnSpcReduction="20000"/>
          </a:bodyPr>
          <a:lstStyle/>
          <a:p>
            <a:pPr marL="514350" indent="-514350">
              <a:buClr>
                <a:schemeClr val="accent1"/>
              </a:buClr>
              <a:buAutoNum type="arabicPeriod"/>
            </a:pPr>
            <a:r>
              <a:rPr lang="en-US" sz="2600" b="1" dirty="0" smtClean="0">
                <a:solidFill>
                  <a:schemeClr val="accent1"/>
                </a:solidFill>
              </a:rPr>
              <a:t>Join </a:t>
            </a:r>
            <a:r>
              <a:rPr lang="en-US" sz="2600" dirty="0" smtClean="0"/>
              <a:t>Waste Wise and the Food Recovery Challenge at </a:t>
            </a:r>
            <a:r>
              <a:rPr lang="en-US" sz="2600" dirty="0" smtClean="0">
                <a:hlinkClick r:id="rId3"/>
              </a:rPr>
              <a:t>http://www.epa.gov/osw/partnerships/wastewise/join.htm</a:t>
            </a:r>
            <a:endParaRPr lang="en-US" sz="2600" dirty="0" smtClean="0"/>
          </a:p>
          <a:p>
            <a:pPr marL="1314450" lvl="2" indent="-514350">
              <a:buClr>
                <a:schemeClr val="accent1"/>
              </a:buClr>
            </a:pPr>
            <a:r>
              <a:rPr lang="en-US" sz="2600" dirty="0" smtClean="0"/>
              <a:t>Make sure to choose Food Recovery Challenge when you join</a:t>
            </a:r>
          </a:p>
          <a:p>
            <a:pPr marL="514350" indent="-514350">
              <a:buClr>
                <a:schemeClr val="accent1"/>
              </a:buClr>
              <a:buNone/>
            </a:pPr>
            <a:endParaRPr lang="en-US" sz="2600" b="1" dirty="0" smtClean="0">
              <a:solidFill>
                <a:schemeClr val="accent1"/>
              </a:solidFill>
            </a:endParaRPr>
          </a:p>
          <a:p>
            <a:pPr marL="514350" indent="-514350">
              <a:buClr>
                <a:schemeClr val="accent1"/>
              </a:buClr>
              <a:buFont typeface="+mj-lt"/>
              <a:buAutoNum type="arabicPeriod" startAt="2"/>
            </a:pPr>
            <a:r>
              <a:rPr lang="en-US" sz="2600" b="1" dirty="0" smtClean="0">
                <a:solidFill>
                  <a:schemeClr val="accent1"/>
                </a:solidFill>
              </a:rPr>
              <a:t>Conduct</a:t>
            </a:r>
            <a:r>
              <a:rPr lang="en-US" sz="2600" dirty="0" smtClean="0"/>
              <a:t> </a:t>
            </a:r>
            <a:r>
              <a:rPr lang="en-US" sz="2600" b="1" dirty="0" smtClean="0">
                <a:solidFill>
                  <a:schemeClr val="accent1"/>
                </a:solidFill>
              </a:rPr>
              <a:t>baseline food waste assessment </a:t>
            </a:r>
            <a:r>
              <a:rPr lang="en-US" sz="2600" dirty="0" smtClean="0"/>
              <a:t>within 90 days of joining</a:t>
            </a:r>
          </a:p>
          <a:p>
            <a:pPr marL="1314450" lvl="2" indent="-514350">
              <a:buClr>
                <a:schemeClr val="accent1"/>
              </a:buClr>
            </a:pPr>
            <a:r>
              <a:rPr lang="en-US" sz="2600" dirty="0" smtClean="0"/>
              <a:t>Done using the </a:t>
            </a:r>
            <a:r>
              <a:rPr lang="en-US" sz="2600" dirty="0" err="1" smtClean="0"/>
              <a:t>WasteWise</a:t>
            </a:r>
            <a:r>
              <a:rPr lang="en-US" sz="2600" dirty="0" smtClean="0"/>
              <a:t> Tool (</a:t>
            </a:r>
            <a:r>
              <a:rPr lang="en-US" sz="2600" dirty="0" smtClean="0">
                <a:hlinkClick r:id="rId4"/>
              </a:rPr>
              <a:t>http://www.epa.gov/osw/partnerships/wastewise/retrac.htm</a:t>
            </a:r>
            <a:r>
              <a:rPr lang="en-US" sz="2600" dirty="0" smtClean="0"/>
              <a:t>)</a:t>
            </a:r>
          </a:p>
          <a:p>
            <a:pPr marL="914400" lvl="1" indent="-514350">
              <a:buClr>
                <a:schemeClr val="accent1"/>
              </a:buClr>
              <a:buFont typeface="Arial" pitchFamily="34" charset="0"/>
              <a:buChar char="•"/>
            </a:pPr>
            <a:endParaRPr lang="en-US" sz="2600" dirty="0" smtClean="0"/>
          </a:p>
          <a:p>
            <a:pPr marL="514350" indent="-514350">
              <a:buClr>
                <a:schemeClr val="accent1"/>
              </a:buClr>
              <a:buFont typeface="+mj-lt"/>
              <a:buAutoNum type="arabicPeriod" startAt="3"/>
            </a:pPr>
            <a:r>
              <a:rPr lang="en-US" sz="2600" b="1" dirty="0" smtClean="0">
                <a:solidFill>
                  <a:schemeClr val="accent1"/>
                </a:solidFill>
              </a:rPr>
              <a:t>Set a  goal </a:t>
            </a:r>
            <a:r>
              <a:rPr lang="en-US" sz="2600" dirty="0" smtClean="0"/>
              <a:t>for reducing the amount of food waste reaching landfills. </a:t>
            </a:r>
          </a:p>
          <a:p>
            <a:pPr marL="1314450" lvl="2" indent="-514350">
              <a:buClr>
                <a:schemeClr val="accent1"/>
              </a:buClr>
            </a:pPr>
            <a:r>
              <a:rPr lang="en-US" sz="2600" dirty="0" smtClean="0"/>
              <a:t>Year One: Commit to at least one of the three food diversion categories (</a:t>
            </a:r>
            <a:r>
              <a:rPr lang="en-US" sz="2600" u="sng" dirty="0" smtClean="0">
                <a:hlinkClick r:id="rId5"/>
              </a:rPr>
              <a:t>prevention</a:t>
            </a:r>
            <a:r>
              <a:rPr lang="en-US" sz="2600" dirty="0" smtClean="0"/>
              <a:t>, </a:t>
            </a:r>
            <a:r>
              <a:rPr lang="en-US" sz="2600" u="sng" dirty="0" smtClean="0">
                <a:hlinkClick r:id="rId6"/>
              </a:rPr>
              <a:t>donation</a:t>
            </a:r>
            <a:r>
              <a:rPr lang="en-US" sz="2600" dirty="0" smtClean="0"/>
              <a:t>, and </a:t>
            </a:r>
            <a:r>
              <a:rPr lang="en-US" sz="2600" u="sng" dirty="0" smtClean="0">
                <a:hlinkClick r:id="rId7"/>
              </a:rPr>
              <a:t>composting</a:t>
            </a:r>
            <a:r>
              <a:rPr lang="en-US" sz="2600" dirty="0" smtClean="0"/>
              <a:t>). If you have no data from a previous year for a category, partners may select a site-specific goal.  </a:t>
            </a:r>
          </a:p>
          <a:p>
            <a:pPr marL="1314450" lvl="2" indent="-514350">
              <a:buClr>
                <a:schemeClr val="accent1"/>
              </a:buClr>
              <a:buNone/>
            </a:pPr>
            <a:endParaRPr lang="en-US" sz="2600" dirty="0" smtClean="0"/>
          </a:p>
          <a:p>
            <a:pPr marL="514350" indent="-514350">
              <a:buClr>
                <a:schemeClr val="accent1"/>
              </a:buClr>
              <a:buFont typeface="+mj-lt"/>
              <a:buAutoNum type="arabicPeriod" startAt="4"/>
            </a:pPr>
            <a:r>
              <a:rPr lang="en-US" sz="2600" b="1" dirty="0" smtClean="0">
                <a:solidFill>
                  <a:schemeClr val="accent1"/>
                </a:solidFill>
              </a:rPr>
              <a:t>Report annually </a:t>
            </a:r>
          </a:p>
          <a:p>
            <a:pPr marL="1314450" lvl="2" indent="-514350">
              <a:buClr>
                <a:schemeClr val="accent1"/>
              </a:buClr>
            </a:pPr>
            <a:r>
              <a:rPr lang="en-US" sz="2600" dirty="0" smtClean="0"/>
              <a:t>Done using the </a:t>
            </a:r>
            <a:r>
              <a:rPr lang="en-US" sz="2600" dirty="0" err="1" smtClean="0"/>
              <a:t>WasteWise</a:t>
            </a:r>
            <a:r>
              <a:rPr lang="en-US" sz="2600" dirty="0" smtClean="0"/>
              <a:t> Tool</a:t>
            </a:r>
          </a:p>
          <a:p>
            <a:pPr marL="514350" indent="-514350">
              <a:buClr>
                <a:schemeClr val="accent1"/>
              </a:buClr>
              <a:buAutoNum type="arabicPeriod" startAt="4"/>
            </a:pPr>
            <a:endParaRPr lang="en-US" sz="2600" dirty="0" smtClean="0"/>
          </a:p>
          <a:p>
            <a:pPr marL="514350" indent="-514350">
              <a:buClr>
                <a:schemeClr val="accent1"/>
              </a:buClr>
              <a:buFont typeface="+mj-lt"/>
              <a:buAutoNum type="arabicPeriod" startAt="5"/>
            </a:pPr>
            <a:r>
              <a:rPr lang="en-US" sz="2600" b="1" dirty="0" smtClean="0">
                <a:solidFill>
                  <a:schemeClr val="accent1"/>
                </a:solidFill>
              </a:rPr>
              <a:t>Get Recognized!</a:t>
            </a:r>
          </a:p>
          <a:p>
            <a:pPr marL="1314450" lvl="2" indent="-514350">
              <a:buClr>
                <a:schemeClr val="accent1"/>
              </a:buClr>
            </a:pPr>
            <a:r>
              <a:rPr lang="en-US" sz="2600" dirty="0" smtClean="0"/>
              <a:t>Annual awards for outstanding participants</a:t>
            </a:r>
          </a:p>
          <a:p>
            <a:pPr marL="914400" lvl="1" indent="-514350">
              <a:buClr>
                <a:schemeClr val="accent1"/>
              </a:buClr>
              <a:buNone/>
            </a:pPr>
            <a:endParaRPr lang="en-US" dirty="0" smtClean="0"/>
          </a:p>
          <a:p>
            <a:pPr marL="514350" indent="-514350">
              <a:buClr>
                <a:schemeClr val="accent1"/>
              </a:buClr>
              <a:buAutoNum type="arabicPeriod" startAt="5"/>
            </a:pPr>
            <a:endParaRPr lang="en-US" dirty="0" smtClean="0"/>
          </a:p>
          <a:p>
            <a:pPr algn="ctr">
              <a:buNone/>
            </a:pPr>
            <a:endParaRPr lang="en-US" dirty="0" smtClean="0"/>
          </a:p>
          <a:p>
            <a:pPr algn="ct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533400" y="2133600"/>
            <a:ext cx="8229600" cy="3581400"/>
          </a:xfrm>
        </p:spPr>
        <p:txBody>
          <a:bodyPr>
            <a:normAutofit/>
          </a:bodyPr>
          <a:lstStyle/>
          <a:p>
            <a:pPr>
              <a:buNone/>
            </a:pPr>
            <a:r>
              <a:rPr lang="en-US" i="1" dirty="0" smtClean="0"/>
              <a:t>“</a:t>
            </a:r>
            <a:r>
              <a:rPr lang="en-US" sz="2800" i="1" dirty="0" smtClean="0"/>
              <a:t>Materials management is an approach to using and reusing resources most efficiently and sustainably throughout their lifecycles. It seeks to minimize materials used and all associated environmental impacts.”</a:t>
            </a:r>
            <a:endParaRPr lang="en-US" i="1" dirty="0" smtClean="0"/>
          </a:p>
          <a:p>
            <a:pPr lvl="1">
              <a:buNone/>
            </a:pPr>
            <a:endParaRPr lang="en-US" sz="1800" dirty="0" smtClean="0"/>
          </a:p>
          <a:p>
            <a:pPr lvl="1"/>
            <a:r>
              <a:rPr lang="en-US" sz="1800" dirty="0" smtClean="0"/>
              <a:t>From EPA, </a:t>
            </a:r>
            <a:r>
              <a:rPr lang="en-US" sz="1800" dirty="0" smtClean="0">
                <a:hlinkClick r:id="rId3"/>
              </a:rPr>
              <a:t>Opportunities to Reduce Greenhouse Gas Emissions through Materials and Land Management Practices (PDF) </a:t>
            </a:r>
            <a:r>
              <a:rPr lang="en-US" sz="1800" dirty="0" smtClean="0"/>
              <a:t>(98pp, 1.5MB)</a:t>
            </a:r>
          </a:p>
          <a:p>
            <a:endParaRPr lang="en-US" dirty="0"/>
          </a:p>
        </p:txBody>
      </p:sp>
      <p:sp>
        <p:nvSpPr>
          <p:cNvPr id="5" name="Rectangle 2"/>
          <p:cNvSpPr>
            <a:spLocks/>
          </p:cNvSpPr>
          <p:nvPr/>
        </p:nvSpPr>
        <p:spPr bwMode="auto">
          <a:xfrm>
            <a:off x="0" y="304800"/>
            <a:ext cx="9144000" cy="584200"/>
          </a:xfrm>
          <a:prstGeom prst="rect">
            <a:avLst/>
          </a:prstGeom>
          <a:solidFill>
            <a:schemeClr val="tx2">
              <a:lumMod val="60000"/>
              <a:lumOff val="40000"/>
              <a:alpha val="89999"/>
            </a:schemeClr>
          </a:solidFill>
          <a:ln w="12700" cap="flat">
            <a:noFill/>
            <a:miter lim="800000"/>
            <a:headEnd type="none" w="med" len="med"/>
            <a:tailEnd type="none" w="med" len="med"/>
          </a:ln>
        </p:spPr>
        <p:txBody>
          <a:bodyPr lIns="0" tIns="0" rIns="0" bIns="0"/>
          <a:lstStyle/>
          <a:p>
            <a:pPr algn="r"/>
            <a:r>
              <a:rPr lang="en-US" sz="3500" dirty="0" smtClean="0">
                <a:solidFill>
                  <a:schemeClr val="bg1"/>
                </a:solidFill>
                <a:latin typeface="Lucida Grande" charset="0"/>
                <a:ea typeface="Lucida Grande" charset="0"/>
                <a:cs typeface="Lucida Grande" charset="0"/>
                <a:sym typeface="Lucida Grande" charset="0"/>
              </a:rPr>
              <a:t>Materials Management: A Working Definition</a:t>
            </a:r>
            <a:endParaRPr lang="en-US" sz="3500" dirty="0">
              <a:solidFill>
                <a:schemeClr val="bg1"/>
              </a:solidFill>
              <a:latin typeface="Lucida Grande" charset="0"/>
              <a:ea typeface="Lucida Grande" charset="0"/>
              <a:cs typeface="Lucida Grande" charset="0"/>
              <a:sym typeface="Lucida Grande"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So how can you reduce your food waste and save money?</a:t>
            </a:r>
            <a:endParaRPr lang="en-US" b="1" dirty="0">
              <a:solidFill>
                <a:schemeClr val="bg1"/>
              </a:solidFill>
            </a:endParaRPr>
          </a:p>
        </p:txBody>
      </p:sp>
      <p:pic>
        <p:nvPicPr>
          <p:cNvPr id="6" name="Content Placeholder 5" descr="Food Recovery Hierarchy with new URL.jpg"/>
          <p:cNvPicPr>
            <a:picLocks noGrp="1" noChangeAspect="1"/>
          </p:cNvPicPr>
          <p:nvPr>
            <p:ph idx="1"/>
          </p:nvPr>
        </p:nvPicPr>
        <p:blipFill>
          <a:blip r:embed="rId3" cstate="print"/>
          <a:stretch>
            <a:fillRect/>
          </a:stretch>
        </p:blipFill>
        <p:spPr>
          <a:xfrm>
            <a:off x="1828800" y="1798637"/>
            <a:ext cx="5740558" cy="5059363"/>
          </a:xfrm>
        </p:spPr>
      </p:pic>
      <p:sp>
        <p:nvSpPr>
          <p:cNvPr id="7" name="TextBox 6"/>
          <p:cNvSpPr txBox="1"/>
          <p:nvPr/>
        </p:nvSpPr>
        <p:spPr>
          <a:xfrm>
            <a:off x="4800600" y="6488668"/>
            <a:ext cx="4572000" cy="369332"/>
          </a:xfrm>
          <a:prstGeom prst="rect">
            <a:avLst/>
          </a:prstGeom>
          <a:noFill/>
        </p:spPr>
        <p:txBody>
          <a:bodyPr wrap="square" rtlCol="0">
            <a:spAutoFit/>
          </a:bodyPr>
          <a:lstStyle/>
          <a:p>
            <a:r>
              <a:rPr lang="en-US" dirty="0" smtClean="0"/>
              <a:t>For more info:  </a:t>
            </a:r>
            <a:r>
              <a:rPr lang="en-US" b="1" dirty="0" smtClean="0">
                <a:solidFill>
                  <a:srgbClr val="0070C0"/>
                </a:solidFill>
              </a:rPr>
              <a:t>www.epa.gov/foodrecovery</a:t>
            </a:r>
            <a:endParaRPr lang="en-US" b="1"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ve food un.jpeg"/>
          <p:cNvPicPr>
            <a:picLocks noGrp="1" noChangeAspect="1"/>
          </p:cNvPicPr>
          <p:nvPr>
            <p:ph sz="half" idx="4294967295"/>
          </p:nvPr>
        </p:nvPicPr>
        <p:blipFill>
          <a:blip r:embed="rId2" cstate="print"/>
          <a:stretch>
            <a:fillRect/>
          </a:stretch>
        </p:blipFill>
        <p:spPr>
          <a:xfrm>
            <a:off x="1143000" y="838200"/>
            <a:ext cx="7205663" cy="4435938"/>
          </a:xfrm>
        </p:spPr>
      </p:pic>
      <p:sp>
        <p:nvSpPr>
          <p:cNvPr id="26625" name="Rectangle 1"/>
          <p:cNvSpPr>
            <a:spLocks noChangeArrowheads="1"/>
          </p:cNvSpPr>
          <p:nvPr/>
        </p:nvSpPr>
        <p:spPr bwMode="auto">
          <a:xfrm>
            <a:off x="304800" y="6019800"/>
            <a:ext cx="9144000" cy="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Open Sans"/>
              </a:rPr>
              <a:t>Source: Sustainable Food Waste Symposium, 2012</a:t>
            </a:r>
            <a:r>
              <a:rPr kumimoji="0" lang="en-US" sz="1000" b="0" i="0" u="none" strike="noStrike" cap="none" normalizeH="0" baseline="0" dirty="0" smtClean="0">
                <a:ln>
                  <a:noFill/>
                </a:ln>
                <a:solidFill>
                  <a:schemeClr val="tx1"/>
                </a:solidFill>
                <a:effectLst/>
                <a:latin typeface="Open Sans"/>
                <a:hlinkClick r:id="rId3"/>
              </a:rPr>
              <a:t>  </a:t>
            </a:r>
            <a:r>
              <a:rPr kumimoji="0" lang="en-US" sz="23600" b="0" i="0" u="none" strike="noStrike" cap="none" normalizeH="0" baseline="0" dirty="0" smtClean="0">
                <a:ln>
                  <a:noFill/>
                </a:ln>
                <a:solidFill>
                  <a:schemeClr val="tx1"/>
                </a:solidFill>
                <a:effectLst/>
                <a:latin typeface="Open Sans"/>
              </a:rPr>
              <a:t> </a:t>
            </a:r>
            <a:r>
              <a:rPr kumimoji="0" lang="en-US" sz="1000" b="0" i="0" u="none" strike="noStrike" cap="none" normalizeH="0" baseline="0" dirty="0" smtClean="0">
                <a:ln>
                  <a:noFill/>
                </a:ln>
                <a:solidFill>
                  <a:schemeClr val="tx1"/>
                </a:solidFill>
                <a:effectLst/>
                <a:latin typeface="Open Sans"/>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e_chrt_250px_w_sq.jpg"/>
          <p:cNvPicPr>
            <a:picLocks noChangeAspect="1"/>
          </p:cNvPicPr>
          <p:nvPr/>
        </p:nvPicPr>
        <p:blipFill>
          <a:blip r:embed="rId2" cstate="print"/>
          <a:stretch>
            <a:fillRect/>
          </a:stretch>
        </p:blipFill>
        <p:spPr>
          <a:xfrm>
            <a:off x="1905000" y="1676400"/>
            <a:ext cx="4543425" cy="4543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4419600"/>
            <a:ext cx="990600" cy="1676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4"/>
          <p:cNvGraphicFramePr>
            <a:graphicFrameLocks/>
          </p:cNvGraphicFramePr>
          <p:nvPr/>
        </p:nvGraphicFramePr>
        <p:xfrm>
          <a:off x="0" y="4419600"/>
          <a:ext cx="91440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b="1" dirty="0" smtClean="0">
                <a:solidFill>
                  <a:schemeClr val="bg1"/>
                </a:solidFill>
              </a:rPr>
              <a:t>So how much food are we throwing away </a:t>
            </a:r>
            <a:r>
              <a:rPr lang="en-US" b="1" u="sng" dirty="0" smtClean="0">
                <a:solidFill>
                  <a:schemeClr val="bg1"/>
                </a:solidFill>
              </a:rPr>
              <a:t>every year</a:t>
            </a:r>
            <a:r>
              <a:rPr lang="en-US" b="1" dirty="0" smtClean="0">
                <a:solidFill>
                  <a:schemeClr val="bg1"/>
                </a:solidFill>
              </a:rPr>
              <a:t>?</a:t>
            </a:r>
            <a:endParaRPr lang="en-US" b="1" dirty="0">
              <a:solidFill>
                <a:schemeClr val="bg1"/>
              </a:solidFill>
            </a:endParaRPr>
          </a:p>
        </p:txBody>
      </p:sp>
      <p:sp>
        <p:nvSpPr>
          <p:cNvPr id="3" name="Content Placeholder 2"/>
          <p:cNvSpPr>
            <a:spLocks noGrp="1"/>
          </p:cNvSpPr>
          <p:nvPr>
            <p:ph idx="1"/>
          </p:nvPr>
        </p:nvSpPr>
        <p:spPr>
          <a:xfrm>
            <a:off x="457200" y="1600201"/>
            <a:ext cx="8229600" cy="2743200"/>
          </a:xfrm>
        </p:spPr>
        <p:txBody>
          <a:bodyPr anchor="ctr">
            <a:normAutofit/>
          </a:bodyPr>
          <a:lstStyle/>
          <a:p>
            <a:pPr>
              <a:buClr>
                <a:schemeClr val="accent6"/>
              </a:buClr>
              <a:buFont typeface="Wingdings" pitchFamily="2" charset="2"/>
              <a:buChar char="§"/>
            </a:pPr>
            <a:r>
              <a:rPr lang="en-US" b="1" dirty="0" smtClean="0">
                <a:solidFill>
                  <a:schemeClr val="accent1"/>
                </a:solidFill>
              </a:rPr>
              <a:t>In total, just under 34 million tons </a:t>
            </a:r>
            <a:r>
              <a:rPr lang="en-US" dirty="0" smtClean="0"/>
              <a:t>of food waste was disposed of in landfills/incinerators in 2009 </a:t>
            </a:r>
            <a:r>
              <a:rPr lang="en-US" sz="2800" dirty="0" smtClean="0"/>
              <a:t>(14% of the country’s total waste stream)</a:t>
            </a:r>
          </a:p>
          <a:p>
            <a:pPr>
              <a:buClr>
                <a:schemeClr val="accent6"/>
              </a:buClr>
              <a:buFont typeface="Wingdings" pitchFamily="2" charset="2"/>
              <a:buChar char="§"/>
            </a:pPr>
            <a:r>
              <a:rPr lang="en-US" b="1" dirty="0" smtClean="0">
                <a:solidFill>
                  <a:schemeClr val="accent1"/>
                </a:solidFill>
              </a:rPr>
              <a:t>Less than 3%</a:t>
            </a:r>
            <a:r>
              <a:rPr lang="en-US" dirty="0" smtClean="0">
                <a:solidFill>
                  <a:schemeClr val="accent1"/>
                </a:solidFill>
              </a:rPr>
              <a:t> </a:t>
            </a:r>
            <a:r>
              <a:rPr lang="en-US" dirty="0" smtClean="0"/>
              <a:t>of food waste was recovered for recycling  (composting) in 2009 </a:t>
            </a:r>
            <a:r>
              <a:rPr lang="en-US" sz="2000" dirty="0" smtClean="0"/>
              <a:t>(EPA, 2010)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rrowheads="1"/>
          </p:cNvPicPr>
          <p:nvPr/>
        </p:nvPicPr>
        <p:blipFill>
          <a:blip r:embed="rId3" cstate="print"/>
          <a:srcRect l="10698" t="20510"/>
          <a:stretch>
            <a:fillRect/>
          </a:stretch>
        </p:blipFill>
        <p:spPr bwMode="auto">
          <a:xfrm>
            <a:off x="0" y="762000"/>
            <a:ext cx="8043863" cy="5257800"/>
          </a:xfrm>
          <a:prstGeom prst="rect">
            <a:avLst/>
          </a:prstGeom>
          <a:noFill/>
          <a:ln w="12700" cap="flat">
            <a:noFill/>
            <a:miter lim="800000"/>
            <a:headEnd/>
            <a:tailEnd/>
          </a:ln>
        </p:spPr>
      </p:pic>
      <p:sp>
        <p:nvSpPr>
          <p:cNvPr id="17410" name="Rectangle 2"/>
          <p:cNvSpPr>
            <a:spLocks/>
          </p:cNvSpPr>
          <p:nvPr/>
        </p:nvSpPr>
        <p:spPr bwMode="auto">
          <a:xfrm rot="237352">
            <a:off x="1833057" y="1585865"/>
            <a:ext cx="4011612" cy="261938"/>
          </a:xfrm>
          <a:prstGeom prst="rect">
            <a:avLst/>
          </a:prstGeom>
          <a:noFill/>
          <a:ln w="3175" cap="flat">
            <a:noFill/>
            <a:round/>
            <a:headEnd type="none" w="med" len="med"/>
            <a:tailEnd type="none" w="med" len="med"/>
          </a:ln>
        </p:spPr>
        <p:txBody>
          <a:bodyPr lIns="0" tIns="0" rIns="0" bIns="0"/>
          <a:lstStyle/>
          <a:p>
            <a:pPr>
              <a:lnSpc>
                <a:spcPct val="93000"/>
              </a:lnSpc>
            </a:pPr>
            <a:r>
              <a:rPr lang="en-US" sz="1800" dirty="0">
                <a:solidFill>
                  <a:schemeClr val="tx1"/>
                </a:solidFill>
                <a:latin typeface="Tahoma" charset="0"/>
                <a:cs typeface="Tahoma" charset="0"/>
                <a:sym typeface="Tahoma" charset="0"/>
              </a:rPr>
              <a:t>Recycling rates vs. waste generation </a:t>
            </a:r>
          </a:p>
        </p:txBody>
      </p:sp>
      <p:sp>
        <p:nvSpPr>
          <p:cNvPr id="17411" name="Rectangle 3"/>
          <p:cNvSpPr>
            <a:spLocks/>
          </p:cNvSpPr>
          <p:nvPr/>
        </p:nvSpPr>
        <p:spPr bwMode="auto">
          <a:xfrm>
            <a:off x="696913" y="3095625"/>
            <a:ext cx="228600" cy="155575"/>
          </a:xfrm>
          <a:prstGeom prst="rect">
            <a:avLst/>
          </a:prstGeom>
          <a:noFill/>
          <a:ln w="3175" cap="flat">
            <a:noFill/>
            <a:round/>
            <a:headEnd type="none" w="med" len="med"/>
            <a:tailEnd type="none" w="med" len="med"/>
          </a:ln>
        </p:spPr>
        <p:txBody>
          <a:bodyPr lIns="0" tIns="0" rIns="0" bIns="0"/>
          <a:lstStyle/>
          <a:p>
            <a:pPr algn="l">
              <a:lnSpc>
                <a:spcPct val="80000"/>
              </a:lnSpc>
            </a:pPr>
            <a:r>
              <a:rPr lang="en-US" sz="1200">
                <a:solidFill>
                  <a:schemeClr val="tx1"/>
                </a:solidFill>
                <a:latin typeface="Arial" charset="0"/>
                <a:cs typeface="Arial" charset="0"/>
                <a:sym typeface="Arial" charset="0"/>
              </a:rPr>
              <a:t>10 </a:t>
            </a:r>
          </a:p>
        </p:txBody>
      </p:sp>
      <p:sp>
        <p:nvSpPr>
          <p:cNvPr id="17412" name="Rectangle 4"/>
          <p:cNvSpPr>
            <a:spLocks/>
          </p:cNvSpPr>
          <p:nvPr/>
        </p:nvSpPr>
        <p:spPr bwMode="auto">
          <a:xfrm>
            <a:off x="781050" y="3402013"/>
            <a:ext cx="74613" cy="158750"/>
          </a:xfrm>
          <a:prstGeom prst="rect">
            <a:avLst/>
          </a:prstGeom>
          <a:noFill/>
          <a:ln w="3175" cap="flat">
            <a:noFill/>
            <a:round/>
            <a:headEnd type="none" w="med" len="med"/>
            <a:tailEnd type="none" w="med" len="med"/>
          </a:ln>
        </p:spPr>
        <p:txBody>
          <a:bodyPr lIns="0" tIns="0" rIns="0" bIns="0"/>
          <a:lstStyle/>
          <a:p>
            <a:pPr algn="l">
              <a:lnSpc>
                <a:spcPct val="72000"/>
              </a:lnSpc>
            </a:pPr>
            <a:r>
              <a:rPr lang="en-US" sz="1000">
                <a:solidFill>
                  <a:schemeClr val="tx1"/>
                </a:solidFill>
                <a:latin typeface="Arial" charset="0"/>
                <a:cs typeface="Arial" charset="0"/>
                <a:sym typeface="Arial" charset="0"/>
              </a:rPr>
              <a:t>0 </a:t>
            </a:r>
          </a:p>
        </p:txBody>
      </p:sp>
      <p:sp>
        <p:nvSpPr>
          <p:cNvPr id="17413" name="Rectangle 5"/>
          <p:cNvSpPr>
            <a:spLocks/>
          </p:cNvSpPr>
          <p:nvPr/>
        </p:nvSpPr>
        <p:spPr bwMode="auto">
          <a:xfrm>
            <a:off x="593725" y="809625"/>
            <a:ext cx="261938" cy="192088"/>
          </a:xfrm>
          <a:prstGeom prst="rect">
            <a:avLst/>
          </a:prstGeom>
          <a:noFill/>
          <a:ln w="3175" cap="flat">
            <a:noFill/>
            <a:round/>
            <a:headEnd type="none" w="med" len="med"/>
            <a:tailEnd type="none" w="med" len="med"/>
          </a:ln>
        </p:spPr>
        <p:txBody>
          <a:bodyPr lIns="0" tIns="0" rIns="0" bIns="0"/>
          <a:lstStyle/>
          <a:p>
            <a:pPr algn="l">
              <a:lnSpc>
                <a:spcPct val="80000"/>
              </a:lnSpc>
            </a:pPr>
            <a:r>
              <a:rPr lang="en-US" sz="1300">
                <a:solidFill>
                  <a:schemeClr val="tx1"/>
                </a:solidFill>
                <a:latin typeface="Arial Bold" charset="0"/>
                <a:cs typeface="Arial Bold" charset="0"/>
                <a:sym typeface="Arial Bold" charset="0"/>
              </a:rPr>
              <a:t>80 </a:t>
            </a:r>
          </a:p>
        </p:txBody>
      </p:sp>
      <p:sp>
        <p:nvSpPr>
          <p:cNvPr id="17414" name="Rectangle 6"/>
          <p:cNvSpPr>
            <a:spLocks/>
          </p:cNvSpPr>
          <p:nvPr/>
        </p:nvSpPr>
        <p:spPr bwMode="auto">
          <a:xfrm>
            <a:off x="603250" y="1146175"/>
            <a:ext cx="252413" cy="193675"/>
          </a:xfrm>
          <a:prstGeom prst="rect">
            <a:avLst/>
          </a:prstGeom>
          <a:noFill/>
          <a:ln w="3175" cap="flat">
            <a:noFill/>
            <a:round/>
            <a:headEnd type="none" w="med" len="med"/>
            <a:tailEnd type="none" w="med" len="med"/>
          </a:ln>
        </p:spPr>
        <p:txBody>
          <a:bodyPr lIns="0" tIns="0" rIns="0" bIns="0"/>
          <a:lstStyle/>
          <a:p>
            <a:pPr algn="l">
              <a:lnSpc>
                <a:spcPct val="80000"/>
              </a:lnSpc>
            </a:pPr>
            <a:r>
              <a:rPr lang="en-US" sz="1200">
                <a:solidFill>
                  <a:schemeClr val="tx1"/>
                </a:solidFill>
                <a:latin typeface="Arial" charset="0"/>
                <a:cs typeface="Arial" charset="0"/>
                <a:sym typeface="Arial" charset="0"/>
              </a:rPr>
              <a:t>70 </a:t>
            </a:r>
          </a:p>
        </p:txBody>
      </p:sp>
      <p:sp>
        <p:nvSpPr>
          <p:cNvPr id="17415" name="Rectangle 7"/>
          <p:cNvSpPr>
            <a:spLocks/>
          </p:cNvSpPr>
          <p:nvPr/>
        </p:nvSpPr>
        <p:spPr bwMode="auto">
          <a:xfrm rot="-5400000">
            <a:off x="-309562" y="2428875"/>
            <a:ext cx="1544638" cy="179387"/>
          </a:xfrm>
          <a:prstGeom prst="rect">
            <a:avLst/>
          </a:prstGeom>
          <a:noFill/>
          <a:ln w="3175" cap="flat">
            <a:noFill/>
            <a:round/>
            <a:headEnd type="none" w="med" len="med"/>
            <a:tailEnd type="none" w="med" len="med"/>
          </a:ln>
        </p:spPr>
        <p:txBody>
          <a:bodyPr lIns="0" tIns="0" rIns="0" bIns="0"/>
          <a:lstStyle/>
          <a:p>
            <a:pPr algn="l"/>
            <a:r>
              <a:rPr lang="en-US" sz="1100">
                <a:solidFill>
                  <a:schemeClr val="tx1"/>
                </a:solidFill>
                <a:latin typeface="Arial Bold" charset="0"/>
                <a:cs typeface="Arial Bold" charset="0"/>
                <a:sym typeface="Arial Bold" charset="0"/>
              </a:rPr>
              <a:t>millions of tons</a:t>
            </a:r>
          </a:p>
        </p:txBody>
      </p:sp>
      <p:sp>
        <p:nvSpPr>
          <p:cNvPr id="17416" name="Rectangle 8"/>
          <p:cNvSpPr>
            <a:spLocks/>
          </p:cNvSpPr>
          <p:nvPr/>
        </p:nvSpPr>
        <p:spPr bwMode="auto">
          <a:xfrm>
            <a:off x="6172200" y="4343400"/>
            <a:ext cx="3657600" cy="682625"/>
          </a:xfrm>
          <a:prstGeom prst="rect">
            <a:avLst/>
          </a:prstGeom>
          <a:noFill/>
          <a:ln w="3175" cap="flat">
            <a:noFill/>
            <a:round/>
            <a:headEnd type="none" w="med" len="med"/>
            <a:tailEnd type="none" w="med" len="med"/>
          </a:ln>
        </p:spPr>
        <p:txBody>
          <a:bodyPr lIns="0" tIns="0" rIns="0" bIns="0"/>
          <a:lstStyle/>
          <a:p>
            <a:pPr algn="l">
              <a:lnSpc>
                <a:spcPct val="95000"/>
              </a:lnSpc>
            </a:pPr>
            <a:r>
              <a:rPr lang="en-US" dirty="0">
                <a:solidFill>
                  <a:schemeClr val="tx1"/>
                </a:solidFill>
                <a:latin typeface="Arial" charset="0"/>
                <a:cs typeface="Arial" charset="0"/>
                <a:sym typeface="Arial" charset="0"/>
              </a:rPr>
              <a:t>EPA 2008 Facts and Figures </a:t>
            </a:r>
          </a:p>
        </p:txBody>
      </p:sp>
      <p:sp>
        <p:nvSpPr>
          <p:cNvPr id="17417" name="Rectangle 9"/>
          <p:cNvSpPr>
            <a:spLocks/>
          </p:cNvSpPr>
          <p:nvPr/>
        </p:nvSpPr>
        <p:spPr bwMode="auto">
          <a:xfrm>
            <a:off x="627063" y="1482725"/>
            <a:ext cx="298450" cy="179388"/>
          </a:xfrm>
          <a:prstGeom prst="rect">
            <a:avLst/>
          </a:prstGeom>
          <a:noFill/>
          <a:ln w="3175" cap="flat">
            <a:noFill/>
            <a:round/>
            <a:headEnd type="none" w="med" len="med"/>
            <a:tailEnd type="none" w="med" len="med"/>
          </a:ln>
        </p:spPr>
        <p:txBody>
          <a:bodyPr lIns="0" tIns="0" rIns="0" bIns="0"/>
          <a:lstStyle/>
          <a:p>
            <a:pPr algn="l">
              <a:lnSpc>
                <a:spcPct val="80000"/>
              </a:lnSpc>
            </a:pPr>
            <a:r>
              <a:rPr lang="en-US" sz="1200">
                <a:solidFill>
                  <a:schemeClr val="tx1"/>
                </a:solidFill>
                <a:latin typeface="Arial" charset="0"/>
                <a:cs typeface="Arial" charset="0"/>
                <a:sym typeface="Arial" charset="0"/>
              </a:rPr>
              <a:t>60 </a:t>
            </a:r>
          </a:p>
        </p:txBody>
      </p:sp>
      <p:sp>
        <p:nvSpPr>
          <p:cNvPr id="17418" name="Rectangle 10"/>
          <p:cNvSpPr>
            <a:spLocks/>
          </p:cNvSpPr>
          <p:nvPr/>
        </p:nvSpPr>
        <p:spPr bwMode="auto">
          <a:xfrm>
            <a:off x="639763" y="1817688"/>
            <a:ext cx="215900" cy="168275"/>
          </a:xfrm>
          <a:prstGeom prst="rect">
            <a:avLst/>
          </a:prstGeom>
          <a:noFill/>
          <a:ln w="3175" cap="flat">
            <a:noFill/>
            <a:round/>
            <a:headEnd type="none" w="med" len="med"/>
            <a:tailEnd type="none" w="med" len="med"/>
          </a:ln>
        </p:spPr>
        <p:txBody>
          <a:bodyPr lIns="0" tIns="0" rIns="0" bIns="0"/>
          <a:lstStyle/>
          <a:p>
            <a:pPr algn="l">
              <a:lnSpc>
                <a:spcPct val="82000"/>
              </a:lnSpc>
            </a:pPr>
            <a:r>
              <a:rPr lang="en-US" sz="1200">
                <a:solidFill>
                  <a:schemeClr val="tx1"/>
                </a:solidFill>
                <a:latin typeface="Arial" charset="0"/>
                <a:cs typeface="Arial" charset="0"/>
                <a:sym typeface="Arial" charset="0"/>
              </a:rPr>
              <a:t>50 </a:t>
            </a:r>
          </a:p>
        </p:txBody>
      </p:sp>
      <p:sp>
        <p:nvSpPr>
          <p:cNvPr id="17419" name="Rectangle 11"/>
          <p:cNvSpPr>
            <a:spLocks/>
          </p:cNvSpPr>
          <p:nvPr/>
        </p:nvSpPr>
        <p:spPr bwMode="auto">
          <a:xfrm>
            <a:off x="644525" y="2087563"/>
            <a:ext cx="280988" cy="219075"/>
          </a:xfrm>
          <a:prstGeom prst="rect">
            <a:avLst/>
          </a:prstGeom>
          <a:noFill/>
          <a:ln w="3175" cap="flat">
            <a:noFill/>
            <a:round/>
            <a:headEnd type="none" w="med" len="med"/>
            <a:tailEnd type="none" w="med" len="med"/>
          </a:ln>
        </p:spPr>
        <p:txBody>
          <a:bodyPr lIns="0" tIns="0" rIns="0" bIns="0"/>
          <a:lstStyle/>
          <a:p>
            <a:pPr algn="l">
              <a:lnSpc>
                <a:spcPct val="80000"/>
              </a:lnSpc>
            </a:pPr>
            <a:r>
              <a:rPr lang="en-US" sz="1200">
                <a:solidFill>
                  <a:schemeClr val="tx1"/>
                </a:solidFill>
                <a:latin typeface="Arial" charset="0"/>
                <a:cs typeface="Arial" charset="0"/>
                <a:sym typeface="Arial" charset="0"/>
              </a:rPr>
              <a:t>40 </a:t>
            </a:r>
          </a:p>
        </p:txBody>
      </p:sp>
      <p:sp>
        <p:nvSpPr>
          <p:cNvPr id="17420" name="Rectangle 12"/>
          <p:cNvSpPr>
            <a:spLocks/>
          </p:cNvSpPr>
          <p:nvPr/>
        </p:nvSpPr>
        <p:spPr bwMode="auto">
          <a:xfrm>
            <a:off x="687388" y="2414588"/>
            <a:ext cx="263525" cy="138112"/>
          </a:xfrm>
          <a:prstGeom prst="rect">
            <a:avLst/>
          </a:prstGeom>
          <a:noFill/>
          <a:ln w="3175" cap="flat">
            <a:noFill/>
            <a:round/>
            <a:headEnd type="none" w="med" len="med"/>
            <a:tailEnd type="none" w="med" len="med"/>
          </a:ln>
        </p:spPr>
        <p:txBody>
          <a:bodyPr lIns="0" tIns="0" rIns="0" bIns="0"/>
          <a:lstStyle/>
          <a:p>
            <a:pPr algn="l">
              <a:lnSpc>
                <a:spcPct val="72000"/>
              </a:lnSpc>
            </a:pPr>
            <a:r>
              <a:rPr lang="en-US" sz="1200">
                <a:solidFill>
                  <a:schemeClr val="tx1"/>
                </a:solidFill>
                <a:latin typeface="Arial" charset="0"/>
                <a:cs typeface="Arial" charset="0"/>
                <a:sym typeface="Arial" charset="0"/>
              </a:rPr>
              <a:t>30 </a:t>
            </a:r>
          </a:p>
        </p:txBody>
      </p:sp>
      <p:sp>
        <p:nvSpPr>
          <p:cNvPr id="17421" name="Rectangle 13"/>
          <p:cNvSpPr>
            <a:spLocks/>
          </p:cNvSpPr>
          <p:nvPr/>
        </p:nvSpPr>
        <p:spPr bwMode="auto">
          <a:xfrm>
            <a:off x="698500" y="2797175"/>
            <a:ext cx="182563" cy="179388"/>
          </a:xfrm>
          <a:prstGeom prst="rect">
            <a:avLst/>
          </a:prstGeom>
          <a:noFill/>
          <a:ln w="3175" cap="flat">
            <a:noFill/>
            <a:round/>
            <a:headEnd type="none" w="med" len="med"/>
            <a:tailEnd type="none" w="med" len="med"/>
          </a:ln>
        </p:spPr>
        <p:txBody>
          <a:bodyPr lIns="0" tIns="0" rIns="0" bIns="0"/>
          <a:lstStyle/>
          <a:p>
            <a:pPr algn="l">
              <a:lnSpc>
                <a:spcPct val="80000"/>
              </a:lnSpc>
            </a:pPr>
            <a:r>
              <a:rPr lang="en-US" sz="1200">
                <a:solidFill>
                  <a:schemeClr val="tx1"/>
                </a:solidFill>
                <a:latin typeface="Arial" charset="0"/>
                <a:cs typeface="Arial" charset="0"/>
                <a:sym typeface="Arial" charset="0"/>
              </a:rPr>
              <a:t>20 </a:t>
            </a:r>
          </a:p>
        </p:txBody>
      </p:sp>
      <p:sp>
        <p:nvSpPr>
          <p:cNvPr id="17422" name="Rectangle 14"/>
          <p:cNvSpPr>
            <a:spLocks/>
          </p:cNvSpPr>
          <p:nvPr/>
        </p:nvSpPr>
        <p:spPr bwMode="auto">
          <a:xfrm>
            <a:off x="7239000" y="2590800"/>
            <a:ext cx="1320800" cy="685800"/>
          </a:xfrm>
          <a:prstGeom prst="rect">
            <a:avLst/>
          </a:prstGeom>
          <a:noFill/>
          <a:ln w="3175" cap="flat">
            <a:noFill/>
            <a:round/>
            <a:headEnd type="none" w="med" len="med"/>
            <a:tailEnd type="none" w="med" len="med"/>
          </a:ln>
        </p:spPr>
        <p:txBody>
          <a:bodyPr lIns="0" tIns="0" rIns="0" bIns="0"/>
          <a:lstStyle/>
          <a:p>
            <a:pPr algn="l">
              <a:lnSpc>
                <a:spcPct val="200000"/>
              </a:lnSpc>
            </a:pPr>
            <a:r>
              <a:rPr lang="en-US" sz="1200" dirty="0">
                <a:solidFill>
                  <a:schemeClr val="tx1"/>
                </a:solidFill>
                <a:latin typeface="Arial" charset="0"/>
                <a:cs typeface="Arial" charset="0"/>
                <a:sym typeface="Arial" charset="0"/>
              </a:rPr>
              <a:t>Recycled </a:t>
            </a:r>
          </a:p>
          <a:p>
            <a:pPr algn="l">
              <a:lnSpc>
                <a:spcPct val="200000"/>
              </a:lnSpc>
            </a:pPr>
            <a:r>
              <a:rPr lang="en-US" sz="1200" dirty="0">
                <a:solidFill>
                  <a:schemeClr val="tx1"/>
                </a:solidFill>
                <a:latin typeface="Arial" charset="0"/>
                <a:cs typeface="Arial" charset="0"/>
                <a:sym typeface="Arial" charset="0"/>
              </a:rPr>
              <a:t>Generated </a:t>
            </a:r>
          </a:p>
        </p:txBody>
      </p:sp>
      <p:sp>
        <p:nvSpPr>
          <p:cNvPr id="17" name="Rectangle 2"/>
          <p:cNvSpPr>
            <a:spLocks/>
          </p:cNvSpPr>
          <p:nvPr/>
        </p:nvSpPr>
        <p:spPr bwMode="auto">
          <a:xfrm>
            <a:off x="0" y="228600"/>
            <a:ext cx="9144000" cy="584200"/>
          </a:xfrm>
          <a:prstGeom prst="rect">
            <a:avLst/>
          </a:prstGeom>
          <a:solidFill>
            <a:schemeClr val="tx1">
              <a:lumMod val="85000"/>
              <a:lumOff val="15000"/>
              <a:alpha val="89999"/>
            </a:schemeClr>
          </a:solidFill>
          <a:ln w="12700" cap="flat">
            <a:noFill/>
            <a:miter lim="800000"/>
            <a:headEnd type="none" w="med" len="med"/>
            <a:tailEnd type="none" w="med" len="med"/>
          </a:ln>
        </p:spPr>
        <p:txBody>
          <a:bodyPr lIns="0" tIns="0" rIns="0" bIns="0"/>
          <a:lstStyle/>
          <a:p>
            <a:pPr algn="r"/>
            <a:r>
              <a:rPr lang="en-US" sz="3600" dirty="0" smtClean="0">
                <a:solidFill>
                  <a:schemeClr val="bg1"/>
                </a:solidFill>
                <a:latin typeface="Lucida Grande" charset="0"/>
                <a:ea typeface="Lucida Grande" charset="0"/>
                <a:cs typeface="Lucida Grande" charset="0"/>
                <a:sym typeface="Lucida Grande" charset="0"/>
              </a:rPr>
              <a:t>Recycling vs. Waste Generation</a:t>
            </a:r>
            <a:endParaRPr lang="en-US" sz="3600" dirty="0">
              <a:solidFill>
                <a:schemeClr val="bg1"/>
              </a:solidFill>
              <a:latin typeface="Lucida Grande" charset="0"/>
              <a:ea typeface="Lucida Grande" charset="0"/>
              <a:cs typeface="Lucida Grande" charset="0"/>
              <a:sym typeface="Lucida Grande"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solidFill>
                  <a:schemeClr val="bg1"/>
                </a:solidFill>
              </a:rPr>
              <a:t>Food waste is a problem because it impacts the economy.</a:t>
            </a:r>
            <a:endParaRPr lang="en-US" b="1" dirty="0">
              <a:solidFill>
                <a:schemeClr val="bg1"/>
              </a:solidFill>
            </a:endParaRPr>
          </a:p>
        </p:txBody>
      </p:sp>
      <p:sp>
        <p:nvSpPr>
          <p:cNvPr id="6" name="Content Placeholder 5"/>
          <p:cNvSpPr>
            <a:spLocks noGrp="1"/>
          </p:cNvSpPr>
          <p:nvPr>
            <p:ph idx="1"/>
          </p:nvPr>
        </p:nvSpPr>
        <p:spPr/>
        <p:txBody>
          <a:bodyPr anchor="ctr">
            <a:normAutofit/>
          </a:bodyPr>
          <a:lstStyle/>
          <a:p>
            <a:pPr>
              <a:buClr>
                <a:schemeClr val="accent6"/>
              </a:buClr>
              <a:buFont typeface="Wingdings" pitchFamily="2" charset="2"/>
              <a:buChar char="§"/>
            </a:pPr>
            <a:endParaRPr lang="en-US" dirty="0" smtClean="0"/>
          </a:p>
          <a:p>
            <a:pPr>
              <a:buClr>
                <a:schemeClr val="accent6"/>
              </a:buClr>
              <a:buFont typeface="Wingdings" pitchFamily="2" charset="2"/>
              <a:buChar char="§"/>
            </a:pPr>
            <a:r>
              <a:rPr lang="en-US" dirty="0" smtClean="0"/>
              <a:t>Financially, wasted food costs America </a:t>
            </a:r>
            <a:r>
              <a:rPr lang="en-US" b="1" dirty="0" smtClean="0">
                <a:solidFill>
                  <a:schemeClr val="accent1"/>
                </a:solidFill>
              </a:rPr>
              <a:t>more than $100 billion</a:t>
            </a:r>
            <a:r>
              <a:rPr lang="en-US" dirty="0" smtClean="0">
                <a:solidFill>
                  <a:schemeClr val="accent1"/>
                </a:solidFill>
              </a:rPr>
              <a:t> </a:t>
            </a:r>
            <a:r>
              <a:rPr lang="en-US" dirty="0" smtClean="0"/>
              <a:t>annually </a:t>
            </a:r>
            <a:r>
              <a:rPr lang="en-US" sz="2000" dirty="0" smtClean="0"/>
              <a:t>(Bloom, 2007)</a:t>
            </a:r>
          </a:p>
          <a:p>
            <a:pPr lvl="1">
              <a:buClr>
                <a:schemeClr val="accent6"/>
              </a:buClr>
              <a:buFont typeface="Calibri" pitchFamily="34" charset="0"/>
              <a:buChar char="–"/>
            </a:pPr>
            <a:r>
              <a:rPr lang="en-US" dirty="0" smtClean="0"/>
              <a:t>Disposal cost of municipal waste management</a:t>
            </a:r>
          </a:p>
          <a:p>
            <a:pPr lvl="1">
              <a:buClr>
                <a:schemeClr val="accent6"/>
              </a:buClr>
              <a:buFont typeface="Calibri" pitchFamily="34" charset="0"/>
              <a:buChar char="–"/>
            </a:pPr>
            <a:r>
              <a:rPr lang="en-US" dirty="0" smtClean="0"/>
              <a:t>Over purchasing costs</a:t>
            </a:r>
          </a:p>
          <a:p>
            <a:pPr lvl="1">
              <a:buClr>
                <a:schemeClr val="accent6"/>
              </a:buClr>
              <a:buFont typeface="Calibri" pitchFamily="34" charset="0"/>
              <a:buChar char="–"/>
            </a:pPr>
            <a:r>
              <a:rPr lang="en-US" dirty="0" smtClean="0"/>
              <a:t>Cost of lost energy</a:t>
            </a:r>
          </a:p>
          <a:p>
            <a:pPr lvl="1">
              <a:buClr>
                <a:schemeClr val="accent6"/>
              </a:buClr>
              <a:buFont typeface="Calibri" pitchFamily="34" charset="0"/>
              <a:buChar char="–"/>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3657</TotalTime>
  <Words>1609</Words>
  <Application>Microsoft Office PowerPoint</Application>
  <PresentationFormat>On-screen Show (4:3)</PresentationFormat>
  <Paragraphs>214</Paragraphs>
  <Slides>25</Slides>
  <Notes>18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Sustainable Food Waste Management Through the Food Recovery Challenge  June 13, 2013 Waste Wise Forum  Janet Bowen -U.S. EPA-New England</vt:lpstr>
      <vt:lpstr>PowerPoint Presentation</vt:lpstr>
      <vt:lpstr>PowerPoint Presentation</vt:lpstr>
      <vt:lpstr>So how can you reduce your food waste and save money?</vt:lpstr>
      <vt:lpstr>PowerPoint Presentation</vt:lpstr>
      <vt:lpstr>PowerPoint Presentation</vt:lpstr>
      <vt:lpstr>So how much food are we throwing away every year?</vt:lpstr>
      <vt:lpstr>PowerPoint Presentation</vt:lpstr>
      <vt:lpstr>Food waste is a problem because it impacts the economy.</vt:lpstr>
      <vt:lpstr>It impacts society.</vt:lpstr>
      <vt:lpstr>It impacts the environment.</vt:lpstr>
      <vt:lpstr>PowerPoint Presentation</vt:lpstr>
      <vt:lpstr>EPA’s Food Recovery Challenge (FRC)</vt:lpstr>
      <vt:lpstr>The FRC is a great tool to help you reduce your food waste.</vt:lpstr>
      <vt:lpstr>What We Can Do For You…</vt:lpstr>
      <vt:lpstr>Re-TRAC thru WasteWise</vt:lpstr>
      <vt:lpstr>EPA Food: Too Good to Waste Toolkit </vt:lpstr>
      <vt:lpstr>What We Can Do For You…</vt:lpstr>
      <vt:lpstr>What’s In It For You?</vt:lpstr>
      <vt:lpstr>Join Now!</vt:lpstr>
      <vt:lpstr> Participants November 2011 Thank  You!</vt:lpstr>
      <vt:lpstr>Participants June 2013</vt:lpstr>
      <vt:lpstr>Contact Information</vt:lpstr>
      <vt:lpstr>PowerPoint Presentation</vt:lpstr>
      <vt:lpstr>Details for Joining the FRC</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Food Management Through the Food Recover Challenge</dc:title>
  <dc:creator>dbrody</dc:creator>
  <cp:lastModifiedBy>Hannah Blackmer</cp:lastModifiedBy>
  <cp:revision>269</cp:revision>
  <dcterms:created xsi:type="dcterms:W3CDTF">2011-08-29T21:35:29Z</dcterms:created>
  <dcterms:modified xsi:type="dcterms:W3CDTF">2013-06-12T18:38:20Z</dcterms:modified>
</cp:coreProperties>
</file>