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8" r:id="rId2"/>
    <p:sldId id="459" r:id="rId3"/>
    <p:sldId id="468" r:id="rId4"/>
    <p:sldId id="460" r:id="rId5"/>
    <p:sldId id="462" r:id="rId6"/>
    <p:sldId id="466" r:id="rId7"/>
    <p:sldId id="465" r:id="rId8"/>
    <p:sldId id="463" r:id="rId9"/>
    <p:sldId id="464" r:id="rId10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93D7"/>
    <a:srgbClr val="2880CA"/>
    <a:srgbClr val="2983CD"/>
    <a:srgbClr val="C6D779"/>
    <a:srgbClr val="073D23"/>
    <a:srgbClr val="124733"/>
    <a:srgbClr val="FFD966"/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0" autoAdjust="0"/>
    <p:restoredTop sz="80720" autoAdjust="0"/>
  </p:normalViewPr>
  <p:slideViewPr>
    <p:cSldViewPr>
      <p:cViewPr varScale="1">
        <p:scale>
          <a:sx n="60" d="100"/>
          <a:sy n="60" d="100"/>
        </p:scale>
        <p:origin x="1692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AC20151-64ED-43A7-8D74-428E578F7546}" type="datetimeFigureOut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4423FE1-F499-4183-BCF1-3F0A1B0000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287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BB9697D-3F04-AC44-BAA1-7630454C11C2}" type="datetimeFigureOut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0452F87-DD50-E247-918D-F8E097D585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20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</a:t>
            </a:r>
            <a:r>
              <a:rPr lang="en-US" smtClean="0"/>
              <a:t>the discussion </a:t>
            </a:r>
            <a:r>
              <a:rPr lang="en-US" dirty="0" smtClean="0"/>
              <a:t>points.</a:t>
            </a:r>
          </a:p>
          <a:p>
            <a:r>
              <a:rPr lang="en-US" dirty="0" smtClean="0"/>
              <a:t>As meetings</a:t>
            </a:r>
            <a:r>
              <a:rPr lang="en-US" baseline="0" dirty="0" smtClean="0"/>
              <a:t> progress and feedback is provided, more information will be added for our BMPs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2F87-DD50-E247-918D-F8E097D585B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911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2F87-DD50-E247-918D-F8E097D585B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415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there a way to ensure customers’ awareness and responsibility for waste bans? Are they aware of the bans when they come to you?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frequently are customers and haulers talking about waste bans?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2F87-DD50-E247-918D-F8E097D585B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701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&gt;What is the mechanism for feedback for improper disposal? Pictures, statements, bills, etc.? 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&gt;What are the different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penalty levels?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&gt;Resource Management Contract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&gt;Reporting process to know contamination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2F87-DD50-E247-918D-F8E097D585B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064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the key steps businesses and institutions should take to communicate and partner more effectively with haulers?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glossary of terms for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customer/generator?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Customer should also ask how they can improve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RecyclingWorks as a resource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2F87-DD50-E247-918D-F8E097D585B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18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can contracts be structured to enable changes in service levels while being fair to both business customers and haulers?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Topics: On-call service,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what can customers expect?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there flexibility in the contracts?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2F87-DD50-E247-918D-F8E097D585B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786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B6A7-F060-4C49-BD23-DF7A1F9CF85D}" type="datetimeFigureOut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919CC-B845-428E-913A-371509EE27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75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B6A7-F060-4C49-BD23-DF7A1F9CF85D}" type="datetimeFigureOut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919CC-B845-428E-913A-371509EE27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52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B6A7-F060-4C49-BD23-DF7A1F9CF85D}" type="datetimeFigureOut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919CC-B845-428E-913A-371509EE27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02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B6A7-F060-4C49-BD23-DF7A1F9CF85D}" type="datetimeFigureOut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919CC-B845-428E-913A-371509EE27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0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B6A7-F060-4C49-BD23-DF7A1F9CF85D}" type="datetimeFigureOut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919CC-B845-428E-913A-371509EE27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5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B6A7-F060-4C49-BD23-DF7A1F9CF85D}" type="datetimeFigureOut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919CC-B845-428E-913A-371509EE27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95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B6A7-F060-4C49-BD23-DF7A1F9CF85D}" type="datetimeFigureOut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919CC-B845-428E-913A-371509EE27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3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B6A7-F060-4C49-BD23-DF7A1F9CF85D}" type="datetimeFigureOut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919CC-B845-428E-913A-371509EE27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5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B6A7-F060-4C49-BD23-DF7A1F9CF85D}" type="datetimeFigureOut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919CC-B845-428E-913A-371509EE27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09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B6A7-F060-4C49-BD23-DF7A1F9CF85D}" type="datetimeFigureOut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919CC-B845-428E-913A-371509EE27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30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B6A7-F060-4C49-BD23-DF7A1F9CF85D}" type="datetimeFigureOut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919CC-B845-428E-913A-371509EE27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11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BB6A7-F060-4C49-BD23-DF7A1F9CF85D}" type="datetimeFigureOut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919CC-B845-428E-913A-371509EE27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27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RecyclingWorksMA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92" y="670603"/>
            <a:ext cx="9144000" cy="1721949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124733"/>
                </a:solidFill>
                <a:latin typeface="Gill Sans MT" panose="020B0502020104020203" pitchFamily="34" charset="0"/>
              </a:rPr>
              <a:t>RecyclingWorks </a:t>
            </a:r>
            <a:r>
              <a:rPr lang="en-US" sz="3600" dirty="0">
                <a:solidFill>
                  <a:srgbClr val="124733"/>
                </a:solidFill>
                <a:latin typeface="Gill Sans MT" panose="020B0502020104020203" pitchFamily="34" charset="0"/>
              </a:rPr>
              <a:t>in Massachusetts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>
          <a:xfrm>
            <a:off x="-76200" y="1859756"/>
            <a:ext cx="9296400" cy="1371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124733"/>
                </a:solidFill>
                <a:latin typeface="Gill Sans MT" panose="020B0502020104020203" pitchFamily="34" charset="0"/>
              </a:rPr>
              <a:t>Best Management Practices Planning </a:t>
            </a:r>
            <a:r>
              <a:rPr lang="en-US" sz="2400" dirty="0" smtClean="0">
                <a:solidFill>
                  <a:srgbClr val="124733"/>
                </a:solidFill>
                <a:latin typeface="Gill Sans MT" panose="020B0502020104020203" pitchFamily="34" charset="0"/>
              </a:rPr>
              <a:t>Session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124733"/>
                </a:solidFill>
                <a:latin typeface="Gill Sans MT" panose="020B0502020104020203" pitchFamily="34" charset="0"/>
              </a:rPr>
              <a:t>Business </a:t>
            </a:r>
            <a:r>
              <a:rPr lang="en-US" sz="2400" dirty="0">
                <a:solidFill>
                  <a:srgbClr val="124733"/>
                </a:solidFill>
                <a:latin typeface="Gill Sans MT" panose="020B0502020104020203" pitchFamily="34" charset="0"/>
              </a:rPr>
              <a:t>Guidance for </a:t>
            </a:r>
            <a:r>
              <a:rPr lang="en-US" sz="2400" dirty="0" smtClean="0">
                <a:solidFill>
                  <a:srgbClr val="124733"/>
                </a:solidFill>
                <a:latin typeface="Gill Sans MT" panose="020B0502020104020203" pitchFamily="34" charset="0"/>
              </a:rPr>
              <a:t>Hauler Contracting</a:t>
            </a:r>
            <a:endParaRPr lang="en-US" sz="2400" dirty="0">
              <a:solidFill>
                <a:srgbClr val="124733"/>
              </a:solidFill>
              <a:latin typeface="Gill Sans MT" panose="020B0502020104020203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124733"/>
                </a:solidFill>
                <a:latin typeface="Gill Sans MT" panose="020B0502020104020203" pitchFamily="34" charset="0"/>
              </a:rPr>
              <a:t>December 1, 2016</a:t>
            </a:r>
            <a:endParaRPr lang="en-US" sz="2400" dirty="0">
              <a:solidFill>
                <a:srgbClr val="124733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017047"/>
            <a:ext cx="9144000" cy="45719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 descr="Roni RW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82400" y="55740"/>
            <a:ext cx="1561600" cy="961307"/>
          </a:xfrm>
          <a:prstGeom prst="rect">
            <a:avLst/>
          </a:prstGeom>
        </p:spPr>
      </p:pic>
      <p:pic>
        <p:nvPicPr>
          <p:cNvPr id="9" name="Picture 3" descr="W:\BWP\SWM\COMMERCIAL BRANCH\Recycling Works\MassDEP Green Business Specialist\RW Outreach Materials\Logo\massdep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5740"/>
            <a:ext cx="750139" cy="961307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873" y="3429000"/>
            <a:ext cx="4358254" cy="31136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017047"/>
            <a:ext cx="9144000" cy="45719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 descr="Roni RW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2400" y="55740"/>
            <a:ext cx="1561600" cy="961307"/>
          </a:xfrm>
          <a:prstGeom prst="rect">
            <a:avLst/>
          </a:prstGeom>
        </p:spPr>
      </p:pic>
      <p:pic>
        <p:nvPicPr>
          <p:cNvPr id="13" name="Picture 3" descr="W:\BWP\SWM\COMMERCIAL BRANCH\Recycling Works\MassDEP Green Business Specialist\RW Outreach Materials\Logo\massdep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5740"/>
            <a:ext cx="750139" cy="961307"/>
          </a:xfrm>
          <a:prstGeom prst="rect">
            <a:avLst/>
          </a:prstGeom>
          <a:noFill/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-8586" y="1230732"/>
            <a:ext cx="9152586" cy="12954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124733"/>
                </a:solidFill>
                <a:latin typeface="Gill Sans MT" panose="020B0502020104020203" pitchFamily="34" charset="0"/>
              </a:rPr>
              <a:t>Discussion Points</a:t>
            </a:r>
            <a:endParaRPr lang="en-US" sz="4000" dirty="0">
              <a:solidFill>
                <a:srgbClr val="124733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910107" y="2719626"/>
            <a:ext cx="7315200" cy="457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124733"/>
                </a:solidFill>
                <a:latin typeface="Gill Sans MT" panose="020B0502020104020203" pitchFamily="34" charset="0"/>
              </a:rPr>
              <a:t>Know The Waste</a:t>
            </a:r>
          </a:p>
          <a:p>
            <a:r>
              <a:rPr lang="en-US" sz="3600" dirty="0" smtClean="0">
                <a:solidFill>
                  <a:srgbClr val="124733"/>
                </a:solidFill>
                <a:latin typeface="Gill Sans MT" panose="020B0502020104020203" pitchFamily="34" charset="0"/>
              </a:rPr>
              <a:t>Waste Ban Compliance</a:t>
            </a:r>
          </a:p>
          <a:p>
            <a:r>
              <a:rPr lang="en-US" sz="3600" dirty="0">
                <a:solidFill>
                  <a:srgbClr val="124733"/>
                </a:solidFill>
                <a:latin typeface="Gill Sans MT" panose="020B0502020104020203" pitchFamily="34" charset="0"/>
              </a:rPr>
              <a:t>Reporting and </a:t>
            </a:r>
            <a:r>
              <a:rPr lang="en-US" sz="3600" dirty="0" smtClean="0">
                <a:solidFill>
                  <a:srgbClr val="124733"/>
                </a:solidFill>
                <a:latin typeface="Gill Sans MT" panose="020B0502020104020203" pitchFamily="34" charset="0"/>
              </a:rPr>
              <a:t>Contamination</a:t>
            </a:r>
          </a:p>
          <a:p>
            <a:r>
              <a:rPr lang="en-US" sz="3600" dirty="0" smtClean="0">
                <a:solidFill>
                  <a:srgbClr val="124733"/>
                </a:solidFill>
                <a:latin typeface="Gill Sans MT" panose="020B0502020104020203" pitchFamily="34" charset="0"/>
              </a:rPr>
              <a:t>Effective Communication</a:t>
            </a:r>
          </a:p>
          <a:p>
            <a:r>
              <a:rPr lang="en-US" sz="3600" dirty="0" smtClean="0">
                <a:solidFill>
                  <a:srgbClr val="124733"/>
                </a:solidFill>
                <a:latin typeface="Gill Sans MT" panose="020B0502020104020203" pitchFamily="34" charset="0"/>
              </a:rPr>
              <a:t>Adjustments to contracts</a:t>
            </a:r>
            <a:endParaRPr lang="en-US" sz="3600" dirty="0">
              <a:solidFill>
                <a:srgbClr val="124733"/>
              </a:solidFill>
              <a:latin typeface="Gill Sans MT" panose="020B0502020104020203" pitchFamily="34" charset="0"/>
            </a:endParaRPr>
          </a:p>
          <a:p>
            <a:r>
              <a:rPr lang="en-US" sz="3600" dirty="0" smtClean="0">
                <a:solidFill>
                  <a:srgbClr val="124733"/>
                </a:solidFill>
                <a:latin typeface="Gill Sans MT" panose="020B0502020104020203" pitchFamily="34" charset="0"/>
              </a:rPr>
              <a:t>Other </a:t>
            </a:r>
            <a:r>
              <a:rPr lang="en-US" sz="3600" dirty="0">
                <a:solidFill>
                  <a:srgbClr val="124733"/>
                </a:solidFill>
                <a:latin typeface="Gill Sans MT" panose="020B0502020104020203" pitchFamily="34" charset="0"/>
              </a:rPr>
              <a:t>topics?</a:t>
            </a:r>
          </a:p>
        </p:txBody>
      </p:sp>
    </p:spTree>
    <p:extLst>
      <p:ext uri="{BB962C8B-B14F-4D97-AF65-F5344CB8AC3E}">
        <p14:creationId xmlns:p14="http://schemas.microsoft.com/office/powerpoint/2010/main" val="388079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017047"/>
            <a:ext cx="9144000" cy="45719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 descr="Roni RW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2400" y="55740"/>
            <a:ext cx="1561600" cy="961307"/>
          </a:xfrm>
          <a:prstGeom prst="rect">
            <a:avLst/>
          </a:prstGeom>
        </p:spPr>
      </p:pic>
      <p:pic>
        <p:nvPicPr>
          <p:cNvPr id="13" name="Picture 3" descr="W:\BWP\SWM\COMMERCIAL BRANCH\Recycling Works\MassDEP Green Business Specialist\RW Outreach Materials\Logo\massdep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5740"/>
            <a:ext cx="750139" cy="961307"/>
          </a:xfrm>
          <a:prstGeom prst="rect">
            <a:avLst/>
          </a:prstGeom>
          <a:noFill/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9318" y="990600"/>
            <a:ext cx="9144000" cy="12954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124733"/>
                </a:solidFill>
                <a:latin typeface="Gill Sans MT" panose="020B0502020104020203" pitchFamily="34" charset="0"/>
              </a:rPr>
              <a:t>Know The Waste</a:t>
            </a:r>
            <a:endParaRPr lang="en-US" sz="4000" dirty="0">
              <a:solidFill>
                <a:srgbClr val="124733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267200" y="2286000"/>
            <a:ext cx="3923800" cy="37338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rgbClr val="124733"/>
                </a:solidFill>
                <a:latin typeface="Gill Sans MT" panose="020B0502020104020203" pitchFamily="34" charset="0"/>
              </a:rPr>
              <a:t>Evaluating waste before meeting with a hauler</a:t>
            </a:r>
          </a:p>
          <a:p>
            <a:endParaRPr lang="en-US" sz="3200" dirty="0" smtClean="0">
              <a:solidFill>
                <a:srgbClr val="124733"/>
              </a:solidFill>
              <a:latin typeface="Gill Sans MT" panose="020B0502020104020203" pitchFamily="34" charset="0"/>
            </a:endParaRPr>
          </a:p>
          <a:p>
            <a:r>
              <a:rPr lang="en-US" sz="3200" dirty="0" smtClean="0">
                <a:solidFill>
                  <a:srgbClr val="124733"/>
                </a:solidFill>
                <a:latin typeface="Gill Sans MT" panose="020B0502020104020203" pitchFamily="34" charset="0"/>
              </a:rPr>
              <a:t>Checking dumpsters</a:t>
            </a:r>
          </a:p>
          <a:p>
            <a:endParaRPr lang="en-US" sz="3200" dirty="0">
              <a:solidFill>
                <a:srgbClr val="124733"/>
              </a:solidFill>
              <a:latin typeface="Gill Sans MT" panose="020B0502020104020203" pitchFamily="34" charset="0"/>
            </a:endParaRPr>
          </a:p>
          <a:p>
            <a:r>
              <a:rPr lang="en-US" sz="3200" dirty="0" smtClean="0">
                <a:solidFill>
                  <a:srgbClr val="124733"/>
                </a:solidFill>
                <a:latin typeface="Gill Sans MT" panose="020B0502020104020203" pitchFamily="34" charset="0"/>
              </a:rPr>
              <a:t>Responsibility for all parties</a:t>
            </a:r>
          </a:p>
          <a:p>
            <a:endParaRPr lang="en-US" sz="3200" dirty="0">
              <a:solidFill>
                <a:srgbClr val="124733"/>
              </a:solidFill>
              <a:latin typeface="Gill Sans MT" panose="020B05020201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2599735"/>
            <a:ext cx="4558598" cy="303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2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017047"/>
            <a:ext cx="9144000" cy="45719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 descr="Roni RW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2400" y="55740"/>
            <a:ext cx="1561600" cy="961307"/>
          </a:xfrm>
          <a:prstGeom prst="rect">
            <a:avLst/>
          </a:prstGeom>
        </p:spPr>
      </p:pic>
      <p:pic>
        <p:nvPicPr>
          <p:cNvPr id="13" name="Picture 3" descr="W:\BWP\SWM\COMMERCIAL BRANCH\Recycling Works\MassDEP Green Business Specialist\RW Outreach Materials\Logo\massdep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5740"/>
            <a:ext cx="750139" cy="961307"/>
          </a:xfrm>
          <a:prstGeom prst="rect">
            <a:avLst/>
          </a:prstGeom>
          <a:noFill/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9318" y="990600"/>
            <a:ext cx="9144000" cy="12954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124733"/>
                </a:solidFill>
                <a:latin typeface="Gill Sans MT" panose="020B0502020104020203" pitchFamily="34" charset="0"/>
              </a:rPr>
              <a:t>Waste Ban Compliance</a:t>
            </a:r>
            <a:endParaRPr lang="en-US" sz="4000" dirty="0">
              <a:solidFill>
                <a:srgbClr val="124733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267200" y="2286000"/>
            <a:ext cx="3923800" cy="37338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>
                <a:solidFill>
                  <a:srgbClr val="124733"/>
                </a:solidFill>
                <a:latin typeface="Gill Sans MT" panose="020B0502020104020203" pitchFamily="34" charset="0"/>
              </a:rPr>
              <a:t>Sector </a:t>
            </a:r>
            <a:r>
              <a:rPr lang="en-US" sz="3200" dirty="0">
                <a:solidFill>
                  <a:srgbClr val="124733"/>
                </a:solidFill>
                <a:latin typeface="Gill Sans MT" panose="020B0502020104020203" pitchFamily="34" charset="0"/>
              </a:rPr>
              <a:t>based </a:t>
            </a:r>
            <a:r>
              <a:rPr lang="en-US" sz="3200" dirty="0" smtClean="0">
                <a:solidFill>
                  <a:srgbClr val="124733"/>
                </a:solidFill>
                <a:latin typeface="Gill Sans MT" panose="020B0502020104020203" pitchFamily="34" charset="0"/>
              </a:rPr>
              <a:t>handout</a:t>
            </a:r>
            <a:endParaRPr lang="en-US" sz="3200" dirty="0">
              <a:solidFill>
                <a:srgbClr val="124733"/>
              </a:solidFill>
              <a:latin typeface="Gill Sans MT" panose="020B0502020104020203" pitchFamily="34" charset="0"/>
            </a:endParaRPr>
          </a:p>
          <a:p>
            <a:endParaRPr lang="en-US" sz="3200" dirty="0" smtClean="0">
              <a:solidFill>
                <a:srgbClr val="124733"/>
              </a:solidFill>
              <a:latin typeface="Gill Sans MT" panose="020B0502020104020203" pitchFamily="34" charset="0"/>
            </a:endParaRPr>
          </a:p>
          <a:p>
            <a:r>
              <a:rPr lang="en-US" sz="3200" dirty="0">
                <a:solidFill>
                  <a:srgbClr val="124733"/>
                </a:solidFill>
                <a:latin typeface="Gill Sans MT" panose="020B0502020104020203" pitchFamily="34" charset="0"/>
              </a:rPr>
              <a:t>Municipal Hauler </a:t>
            </a:r>
            <a:r>
              <a:rPr lang="en-US" sz="3200" dirty="0" smtClean="0">
                <a:solidFill>
                  <a:srgbClr val="124733"/>
                </a:solidFill>
                <a:latin typeface="Gill Sans MT" panose="020B0502020104020203" pitchFamily="34" charset="0"/>
              </a:rPr>
              <a:t>Regulations</a:t>
            </a:r>
          </a:p>
          <a:p>
            <a:endParaRPr lang="en-US" sz="3200" dirty="0">
              <a:solidFill>
                <a:srgbClr val="124733"/>
              </a:solidFill>
              <a:latin typeface="Gill Sans MT" panose="020B0502020104020203" pitchFamily="34" charset="0"/>
            </a:endParaRPr>
          </a:p>
          <a:p>
            <a:r>
              <a:rPr lang="en-US" sz="3200" dirty="0" smtClean="0">
                <a:solidFill>
                  <a:srgbClr val="124733"/>
                </a:solidFill>
                <a:latin typeface="Gill Sans MT" panose="020B0502020104020203" pitchFamily="34" charset="0"/>
              </a:rPr>
              <a:t>Waste Management Policies</a:t>
            </a:r>
          </a:p>
          <a:p>
            <a:endParaRPr lang="en-US" sz="3200" dirty="0">
              <a:solidFill>
                <a:srgbClr val="124733"/>
              </a:solidFill>
              <a:latin typeface="Gill Sans MT" panose="020B0502020104020203" pitchFamily="34" charset="0"/>
            </a:endParaRPr>
          </a:p>
          <a:p>
            <a:r>
              <a:rPr lang="en-US" sz="3200" dirty="0" smtClean="0">
                <a:solidFill>
                  <a:srgbClr val="124733"/>
                </a:solidFill>
                <a:latin typeface="Gill Sans MT" panose="020B0502020104020203" pitchFamily="34" charset="0"/>
              </a:rPr>
              <a:t>Locking compactors?</a:t>
            </a:r>
            <a:endParaRPr lang="en-US" sz="3200" dirty="0">
              <a:solidFill>
                <a:srgbClr val="124733"/>
              </a:solidFill>
              <a:latin typeface="Gill Sans MT" panose="020B0502020104020203" pitchFamily="34" charset="0"/>
            </a:endParaRPr>
          </a:p>
          <a:p>
            <a:endParaRPr lang="en-US" sz="3200" dirty="0" smtClean="0">
              <a:solidFill>
                <a:srgbClr val="124733"/>
              </a:solidFill>
              <a:latin typeface="Gill Sans MT" panose="020B0502020104020203" pitchFamily="34" charset="0"/>
            </a:endParaRPr>
          </a:p>
          <a:p>
            <a:endParaRPr lang="en-US" sz="3200" dirty="0" smtClean="0">
              <a:solidFill>
                <a:srgbClr val="124733"/>
              </a:solidFill>
              <a:latin typeface="Gill Sans MT" panose="020B0502020104020203" pitchFamily="34" charset="0"/>
            </a:endParaRPr>
          </a:p>
        </p:txBody>
      </p:sp>
      <p:pic>
        <p:nvPicPr>
          <p:cNvPr id="15" name="Picture 4" descr="C:\Users\Heather Billings\AppData\Local\Microsoft\Windows\Temporary Internet Files\Content.Outlook\WQ7YI7B7\0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882" y="2743200"/>
            <a:ext cx="44577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25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017047"/>
            <a:ext cx="9144000" cy="45719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 descr="Roni RW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2400" y="55740"/>
            <a:ext cx="1561600" cy="961307"/>
          </a:xfrm>
          <a:prstGeom prst="rect">
            <a:avLst/>
          </a:prstGeom>
        </p:spPr>
      </p:pic>
      <p:pic>
        <p:nvPicPr>
          <p:cNvPr id="13" name="Picture 3" descr="W:\BWP\SWM\COMMERCIAL BRANCH\Recycling Works\MassDEP Green Business Specialist\RW Outreach Materials\Logo\massdep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5740"/>
            <a:ext cx="750139" cy="961307"/>
          </a:xfrm>
          <a:prstGeom prst="rect">
            <a:avLst/>
          </a:prstGeom>
          <a:noFill/>
        </p:spPr>
      </p:pic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152400" y="720897"/>
            <a:ext cx="9144000" cy="12954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124733"/>
                </a:solidFill>
                <a:latin typeface="Gill Sans MT" panose="020B0502020104020203" pitchFamily="34" charset="0"/>
              </a:rPr>
              <a:t>Reporting and Contamination</a:t>
            </a:r>
            <a:endParaRPr lang="en-US" sz="4000" dirty="0">
              <a:solidFill>
                <a:srgbClr val="124733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304800" y="1884744"/>
            <a:ext cx="3581400" cy="4526280"/>
          </a:xfrm>
        </p:spPr>
        <p:txBody>
          <a:bodyPr>
            <a:normAutofit/>
          </a:bodyPr>
          <a:lstStyle/>
          <a:p>
            <a:endParaRPr lang="en-US" sz="3200" dirty="0" smtClean="0">
              <a:solidFill>
                <a:srgbClr val="124733"/>
              </a:solidFill>
              <a:latin typeface="Gill Sans MT" panose="020B0502020104020203" pitchFamily="34" charset="0"/>
            </a:endParaRPr>
          </a:p>
          <a:p>
            <a:endParaRPr lang="en-US" sz="3200" dirty="0">
              <a:solidFill>
                <a:srgbClr val="124733"/>
              </a:solidFill>
              <a:latin typeface="Gill Sans MT" panose="020B0502020104020203" pitchFamily="34" charset="0"/>
            </a:endParaRPr>
          </a:p>
          <a:p>
            <a:r>
              <a:rPr lang="en-US" sz="3200" dirty="0" smtClean="0">
                <a:solidFill>
                  <a:srgbClr val="124733"/>
                </a:solidFill>
                <a:latin typeface="Gill Sans MT" panose="020B0502020104020203" pitchFamily="34" charset="0"/>
              </a:rPr>
              <a:t>Penalties for contamination</a:t>
            </a:r>
          </a:p>
          <a:p>
            <a:pPr marL="0" indent="0">
              <a:buNone/>
            </a:pPr>
            <a:endParaRPr lang="en-US" sz="3200" dirty="0">
              <a:solidFill>
                <a:srgbClr val="124733"/>
              </a:solidFill>
              <a:latin typeface="Gill Sans MT" panose="020B0502020104020203" pitchFamily="34" charset="0"/>
            </a:endParaRPr>
          </a:p>
          <a:p>
            <a:r>
              <a:rPr lang="en-US" sz="3200" dirty="0" smtClean="0">
                <a:solidFill>
                  <a:srgbClr val="124733"/>
                </a:solidFill>
                <a:latin typeface="Gill Sans MT" panose="020B0502020104020203" pitchFamily="34" charset="0"/>
              </a:rPr>
              <a:t>Providing metrics</a:t>
            </a:r>
          </a:p>
          <a:p>
            <a:endParaRPr lang="en-US" sz="3200" dirty="0">
              <a:solidFill>
                <a:srgbClr val="124733"/>
              </a:solidFill>
              <a:latin typeface="Gill Sans MT" panose="020B0502020104020203" pitchFamily="34" charset="0"/>
            </a:endParaRPr>
          </a:p>
          <a:p>
            <a:endParaRPr lang="en-US" sz="3200" dirty="0">
              <a:solidFill>
                <a:srgbClr val="124733"/>
              </a:solidFill>
              <a:latin typeface="Gill Sans MT" panose="020B05020201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514600"/>
            <a:ext cx="4572000" cy="326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2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017047"/>
            <a:ext cx="9144000" cy="45719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 descr="Roni RW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2400" y="55740"/>
            <a:ext cx="1561600" cy="961307"/>
          </a:xfrm>
          <a:prstGeom prst="rect">
            <a:avLst/>
          </a:prstGeom>
        </p:spPr>
      </p:pic>
      <p:pic>
        <p:nvPicPr>
          <p:cNvPr id="13" name="Picture 3" descr="W:\BWP\SWM\COMMERCIAL BRANCH\Recycling Works\MassDEP Green Business Specialist\RW Outreach Materials\Logo\massdep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5740"/>
            <a:ext cx="750139" cy="961307"/>
          </a:xfrm>
          <a:prstGeom prst="rect">
            <a:avLst/>
          </a:prstGeom>
          <a:noFill/>
        </p:spPr>
      </p:pic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12954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124733"/>
                </a:solidFill>
                <a:latin typeface="Gill Sans MT" panose="020B0502020104020203" pitchFamily="34" charset="0"/>
              </a:rPr>
              <a:t>Effective Communication</a:t>
            </a:r>
            <a:endParaRPr lang="en-US" sz="4000" dirty="0">
              <a:solidFill>
                <a:srgbClr val="124733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527469" y="2286000"/>
            <a:ext cx="3663531" cy="44196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>
                <a:solidFill>
                  <a:srgbClr val="124733"/>
                </a:solidFill>
                <a:latin typeface="Gill Sans MT" panose="020B0502020104020203" pitchFamily="34" charset="0"/>
              </a:rPr>
              <a:t>Updating and reviewing current programs</a:t>
            </a:r>
          </a:p>
          <a:p>
            <a:endParaRPr lang="en-US" sz="3200" dirty="0">
              <a:solidFill>
                <a:srgbClr val="124733"/>
              </a:solidFill>
              <a:latin typeface="Gill Sans MT" panose="020B0502020104020203" pitchFamily="34" charset="0"/>
            </a:endParaRPr>
          </a:p>
          <a:p>
            <a:r>
              <a:rPr lang="en-US" sz="3200" dirty="0" smtClean="0">
                <a:solidFill>
                  <a:srgbClr val="124733"/>
                </a:solidFill>
                <a:latin typeface="Gill Sans MT" panose="020B0502020104020203" pitchFamily="34" charset="0"/>
              </a:rPr>
              <a:t>Using RecyclingWorks as a resource</a:t>
            </a:r>
          </a:p>
          <a:p>
            <a:endParaRPr lang="en-US" sz="3200" dirty="0">
              <a:solidFill>
                <a:srgbClr val="124733"/>
              </a:solidFill>
              <a:latin typeface="Gill Sans MT" panose="020B0502020104020203" pitchFamily="34" charset="0"/>
            </a:endParaRPr>
          </a:p>
          <a:p>
            <a:r>
              <a:rPr lang="en-US" sz="3200" dirty="0" err="1">
                <a:solidFill>
                  <a:srgbClr val="124733"/>
                </a:solidFill>
                <a:latin typeface="Gill Sans MT" panose="020B0502020104020203" pitchFamily="34" charset="0"/>
              </a:rPr>
              <a:t>MassDEP</a:t>
            </a:r>
            <a:r>
              <a:rPr lang="en-US" sz="3200" dirty="0">
                <a:solidFill>
                  <a:srgbClr val="124733"/>
                </a:solidFill>
                <a:latin typeface="Gill Sans MT" panose="020B0502020104020203" pitchFamily="34" charset="0"/>
              </a:rPr>
              <a:t> Resource Management Contracting</a:t>
            </a:r>
          </a:p>
          <a:p>
            <a:endParaRPr lang="en-US" sz="3200" dirty="0" smtClean="0">
              <a:solidFill>
                <a:srgbClr val="124733"/>
              </a:solidFill>
              <a:latin typeface="Gill Sans MT" panose="020B0502020104020203" pitchFamily="34" charset="0"/>
            </a:endParaRPr>
          </a:p>
          <a:p>
            <a:endParaRPr lang="en-US" sz="3200" dirty="0">
              <a:solidFill>
                <a:srgbClr val="124733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3200" dirty="0" smtClean="0">
              <a:solidFill>
                <a:srgbClr val="124733"/>
              </a:solidFill>
              <a:latin typeface="Gill Sans MT" panose="020B05020201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362200"/>
            <a:ext cx="4729398" cy="35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2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017047"/>
            <a:ext cx="9144000" cy="45719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 descr="Roni RW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2400" y="55740"/>
            <a:ext cx="1561600" cy="961307"/>
          </a:xfrm>
          <a:prstGeom prst="rect">
            <a:avLst/>
          </a:prstGeom>
        </p:spPr>
      </p:pic>
      <p:pic>
        <p:nvPicPr>
          <p:cNvPr id="13" name="Picture 3" descr="W:\BWP\SWM\COMMERCIAL BRANCH\Recycling Works\MassDEP Green Business Specialist\RW Outreach Materials\Logo\massdep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5740"/>
            <a:ext cx="750139" cy="961307"/>
          </a:xfrm>
          <a:prstGeom prst="rect">
            <a:avLst/>
          </a:prstGeom>
          <a:noFill/>
        </p:spPr>
      </p:pic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1295400"/>
          </a:xfrm>
        </p:spPr>
        <p:txBody>
          <a:bodyPr>
            <a:noAutofit/>
          </a:bodyPr>
          <a:lstStyle/>
          <a:p>
            <a:pPr algn="ctr"/>
            <a:r>
              <a:rPr lang="en-US" sz="4000" smtClean="0">
                <a:solidFill>
                  <a:srgbClr val="124733"/>
                </a:solidFill>
                <a:latin typeface="Gill Sans MT" panose="020B0502020104020203" pitchFamily="34" charset="0"/>
              </a:rPr>
              <a:t>Adjustments to Contracts and Services</a:t>
            </a:r>
            <a:endParaRPr lang="en-US" sz="4000" dirty="0">
              <a:solidFill>
                <a:srgbClr val="124733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381000" y="2514600"/>
            <a:ext cx="5658157" cy="386505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124733"/>
                </a:solidFill>
                <a:latin typeface="Gill Sans MT" panose="020B0502020104020203" pitchFamily="34" charset="0"/>
              </a:rPr>
              <a:t>Service level </a:t>
            </a:r>
            <a:r>
              <a:rPr lang="en-US" sz="3200" dirty="0" smtClean="0">
                <a:solidFill>
                  <a:srgbClr val="124733"/>
                </a:solidFill>
                <a:latin typeface="Gill Sans MT" panose="020B0502020104020203" pitchFamily="34" charset="0"/>
              </a:rPr>
              <a:t>changes</a:t>
            </a:r>
          </a:p>
          <a:p>
            <a:endParaRPr lang="en-US" sz="3200" dirty="0">
              <a:solidFill>
                <a:srgbClr val="124733"/>
              </a:solidFill>
              <a:latin typeface="Gill Sans MT" panose="020B0502020104020203" pitchFamily="34" charset="0"/>
            </a:endParaRPr>
          </a:p>
          <a:p>
            <a:r>
              <a:rPr lang="en-US" sz="3200" dirty="0" smtClean="0">
                <a:solidFill>
                  <a:srgbClr val="124733"/>
                </a:solidFill>
                <a:latin typeface="Gill Sans MT" panose="020B0502020104020203" pitchFamily="34" charset="0"/>
              </a:rPr>
              <a:t>Right sizing</a:t>
            </a:r>
            <a:endParaRPr lang="en-US" sz="3200" dirty="0" smtClean="0">
              <a:solidFill>
                <a:srgbClr val="124733"/>
              </a:solidFill>
              <a:latin typeface="Gill Sans MT" panose="020B0502020104020203" pitchFamily="34" charset="0"/>
            </a:endParaRPr>
          </a:p>
          <a:p>
            <a:endParaRPr lang="en-US" sz="3200" dirty="0" smtClean="0">
              <a:solidFill>
                <a:srgbClr val="124733"/>
              </a:solidFill>
              <a:latin typeface="Gill Sans MT" panose="020B0502020104020203" pitchFamily="34" charset="0"/>
            </a:endParaRPr>
          </a:p>
          <a:p>
            <a:r>
              <a:rPr lang="en-US" sz="3200" dirty="0" smtClean="0">
                <a:solidFill>
                  <a:srgbClr val="124733"/>
                </a:solidFill>
                <a:latin typeface="Gill Sans MT" panose="020B0502020104020203" pitchFamily="34" charset="0"/>
              </a:rPr>
              <a:t>Sub-contracting</a:t>
            </a:r>
          </a:p>
          <a:p>
            <a:endParaRPr lang="en-US" sz="3200" dirty="0">
              <a:solidFill>
                <a:srgbClr val="124733"/>
              </a:solidFill>
              <a:latin typeface="Gill Sans MT" panose="020B0502020104020203" pitchFamily="34" charset="0"/>
            </a:endParaRPr>
          </a:p>
          <a:p>
            <a:r>
              <a:rPr lang="en-US" sz="3200" dirty="0" smtClean="0">
                <a:solidFill>
                  <a:srgbClr val="124733"/>
                </a:solidFill>
                <a:latin typeface="Gill Sans MT" panose="020B0502020104020203" pitchFamily="34" charset="0"/>
              </a:rPr>
              <a:t>Negotiation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824531"/>
            <a:ext cx="4467108" cy="324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3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017047"/>
            <a:ext cx="9144000" cy="45719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 descr="Roni RW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82400" y="55740"/>
            <a:ext cx="1561600" cy="961307"/>
          </a:xfrm>
          <a:prstGeom prst="rect">
            <a:avLst/>
          </a:prstGeom>
        </p:spPr>
      </p:pic>
      <p:pic>
        <p:nvPicPr>
          <p:cNvPr id="13" name="Picture 3" descr="W:\BWP\SWM\COMMERCIAL BRANCH\Recycling Works\MassDEP Green Business Specialist\RW Outreach Materials\Logo\massdep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5740"/>
            <a:ext cx="750139" cy="961307"/>
          </a:xfrm>
          <a:prstGeom prst="rect">
            <a:avLst/>
          </a:prstGeom>
          <a:noFill/>
        </p:spPr>
      </p:pic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0" y="872860"/>
            <a:ext cx="9144000" cy="12954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124733"/>
                </a:solidFill>
                <a:latin typeface="Gill Sans MT" panose="020B0502020104020203" pitchFamily="34" charset="0"/>
              </a:rPr>
              <a:t>Other topics</a:t>
            </a:r>
            <a:endParaRPr lang="en-US" sz="4000" dirty="0">
              <a:solidFill>
                <a:srgbClr val="124733"/>
              </a:solidFill>
              <a:latin typeface="Gill Sans MT" panose="020B0502020104020203" pitchFamily="34" charset="0"/>
            </a:endParaRPr>
          </a:p>
        </p:txBody>
      </p:sp>
      <p:sp>
        <p:nvSpPr>
          <p:cNvPr id="17" name="Content Placeholder 4"/>
          <p:cNvSpPr>
            <a:spLocks noGrp="1"/>
          </p:cNvSpPr>
          <p:nvPr>
            <p:ph idx="1"/>
          </p:nvPr>
        </p:nvSpPr>
        <p:spPr>
          <a:xfrm>
            <a:off x="938634" y="1978354"/>
            <a:ext cx="73152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rgbClr val="124733"/>
                </a:solidFill>
                <a:latin typeface="Gill Sans MT" panose="020B0502020104020203" pitchFamily="34" charset="0"/>
              </a:rPr>
              <a:t>What key issues have we missed?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273" y="2758460"/>
            <a:ext cx="5666127" cy="355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7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017047"/>
            <a:ext cx="9144000" cy="45719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 descr="Roni RW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82400" y="55740"/>
            <a:ext cx="1561600" cy="961307"/>
          </a:xfrm>
          <a:prstGeom prst="rect">
            <a:avLst/>
          </a:prstGeom>
        </p:spPr>
      </p:pic>
      <p:pic>
        <p:nvPicPr>
          <p:cNvPr id="13" name="Picture 3" descr="W:\BWP\SWM\COMMERCIAL BRANCH\Recycling Works\MassDEP Green Business Specialist\RW Outreach Materials\Logo\massdep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5740"/>
            <a:ext cx="750139" cy="961307"/>
          </a:xfrm>
          <a:prstGeom prst="rect">
            <a:avLst/>
          </a:prstGeom>
          <a:noFill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119073"/>
            <a:ext cx="9144000" cy="910366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124733"/>
                </a:solidFill>
                <a:latin typeface="Gill Sans MT" panose="020B0502020104020203" pitchFamily="34" charset="0"/>
              </a:rPr>
              <a:t>Next Steps</a:t>
            </a:r>
            <a:endParaRPr lang="en-US" sz="4000" dirty="0">
              <a:solidFill>
                <a:srgbClr val="124733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52500" y="1955494"/>
            <a:ext cx="7239000" cy="4572000"/>
          </a:xfrm>
        </p:spPr>
        <p:txBody>
          <a:bodyPr>
            <a:normAutofit/>
          </a:bodyPr>
          <a:lstStyle/>
          <a:p>
            <a:endParaRPr lang="en-US" sz="2800" dirty="0" smtClean="0">
              <a:solidFill>
                <a:srgbClr val="124733"/>
              </a:solidFill>
            </a:endParaRPr>
          </a:p>
          <a:p>
            <a:r>
              <a:rPr lang="en-US" sz="2800" dirty="0" smtClean="0">
                <a:solidFill>
                  <a:srgbClr val="124733"/>
                </a:solidFill>
              </a:rPr>
              <a:t>Draft </a:t>
            </a:r>
            <a:r>
              <a:rPr lang="en-US" sz="2800" dirty="0" smtClean="0">
                <a:solidFill>
                  <a:srgbClr val="124733"/>
                </a:solidFill>
              </a:rPr>
              <a:t>of Best Management Practices will be sent out for </a:t>
            </a:r>
            <a:r>
              <a:rPr lang="en-US" sz="2800" dirty="0" smtClean="0">
                <a:solidFill>
                  <a:srgbClr val="124733"/>
                </a:solidFill>
              </a:rPr>
              <a:t>feedbac</a:t>
            </a:r>
            <a:r>
              <a:rPr lang="en-US" sz="2800" dirty="0" smtClean="0">
                <a:solidFill>
                  <a:srgbClr val="124733"/>
                </a:solidFill>
              </a:rPr>
              <a:t>k</a:t>
            </a:r>
          </a:p>
          <a:p>
            <a:pPr marL="0" indent="0">
              <a:buNone/>
            </a:pPr>
            <a:endParaRPr lang="en-US" sz="2500" dirty="0" smtClean="0">
              <a:solidFill>
                <a:srgbClr val="124733"/>
              </a:solidFill>
            </a:endParaRPr>
          </a:p>
          <a:p>
            <a:r>
              <a:rPr lang="en-US" sz="2800" dirty="0" smtClean="0">
                <a:solidFill>
                  <a:srgbClr val="124733"/>
                </a:solidFill>
              </a:rPr>
              <a:t>Call or email RecyclingWorks with any questions or comments</a:t>
            </a:r>
          </a:p>
          <a:p>
            <a:pPr lvl="1"/>
            <a:r>
              <a:rPr lang="en-US" sz="2800" dirty="0" smtClean="0">
                <a:solidFill>
                  <a:srgbClr val="124733"/>
                </a:solidFill>
                <a:hlinkClick r:id="rId4"/>
              </a:rPr>
              <a:t>info@RecyclingWorksMA.com</a:t>
            </a:r>
            <a:endParaRPr lang="en-US" sz="2800" dirty="0">
              <a:solidFill>
                <a:srgbClr val="124733"/>
              </a:solidFill>
            </a:endParaRPr>
          </a:p>
          <a:p>
            <a:pPr lvl="1"/>
            <a:r>
              <a:rPr lang="en-US" sz="2800" dirty="0" smtClean="0">
                <a:solidFill>
                  <a:srgbClr val="124733"/>
                </a:solidFill>
              </a:rPr>
              <a:t>(888) 254-5525</a:t>
            </a:r>
            <a:endParaRPr lang="en-US" sz="2800" dirty="0">
              <a:solidFill>
                <a:srgbClr val="1247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39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33006</TotalTime>
  <Words>320</Words>
  <Application>Microsoft Office PowerPoint</Application>
  <PresentationFormat>On-screen Show (4:3)</PresentationFormat>
  <Paragraphs>76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Gill Sans MT</vt:lpstr>
      <vt:lpstr>Office Theme</vt:lpstr>
      <vt:lpstr>RecyclingWorks in Massachusetts </vt:lpstr>
      <vt:lpstr>Discussion Points</vt:lpstr>
      <vt:lpstr>Know The Waste</vt:lpstr>
      <vt:lpstr>Waste Ban Compliance</vt:lpstr>
      <vt:lpstr>Reporting and Contamination</vt:lpstr>
      <vt:lpstr>Effective Communication</vt:lpstr>
      <vt:lpstr>Adjustments to Contracts and Services</vt:lpstr>
      <vt:lpstr>Other topics</vt:lpstr>
      <vt:lpstr>Next Steps</vt:lpstr>
    </vt:vector>
  </TitlesOfParts>
  <Company>Department of Environmental Protection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Waste in Massachusetts</dc:title>
  <dc:creator>EVergnano</dc:creator>
  <cp:lastModifiedBy>Coryanne Mansell</cp:lastModifiedBy>
  <cp:revision>509</cp:revision>
  <cp:lastPrinted>2016-04-07T10:27:39Z</cp:lastPrinted>
  <dcterms:created xsi:type="dcterms:W3CDTF">2014-02-26T13:14:35Z</dcterms:created>
  <dcterms:modified xsi:type="dcterms:W3CDTF">2016-11-29T21:40:17Z</dcterms:modified>
</cp:coreProperties>
</file>