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8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82" r:id="rId11"/>
    <p:sldId id="280" r:id="rId12"/>
    <p:sldId id="28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6A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20" autoAdjust="0"/>
  </p:normalViewPr>
  <p:slideViewPr>
    <p:cSldViewPr snapToGrid="0" snapToObjects="1">
      <p:cViewPr>
        <p:scale>
          <a:sx n="77" d="100"/>
          <a:sy n="77" d="100"/>
        </p:scale>
        <p:origin x="-172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aseline="0" dirty="0" smtClean="0"/>
              <a:t>Number of Mattresses YTD (2014-2015) </a:t>
            </a:r>
            <a:endParaRPr lang="en-US" baseline="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594052896514243"/>
          <c:y val="0.110967183815115"/>
          <c:w val="0.698529969887995"/>
          <c:h val="0.8229664495505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'Fiscal 2014'!$A$4</c:f>
              <c:strCache>
                <c:ptCount val="1"/>
                <c:pt idx="0">
                  <c:v>Residential Mattress</c:v>
                </c:pt>
              </c:strCache>
            </c:strRef>
          </c:tx>
          <c:invertIfNegative val="0"/>
          <c:cat>
            <c:strRef>
              <c:f>'Fiscal 2014'!$B$1:$R$1</c:f>
              <c:strCache>
                <c:ptCount val="17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Jan</c:v>
                </c:pt>
                <c:pt idx="13">
                  <c:v>Feb</c:v>
                </c:pt>
                <c:pt idx="14">
                  <c:v>Mar</c:v>
                </c:pt>
                <c:pt idx="15">
                  <c:v>Apr</c:v>
                </c:pt>
                <c:pt idx="16">
                  <c:v>May</c:v>
                </c:pt>
              </c:strCache>
            </c:strRef>
          </c:cat>
          <c:val>
            <c:numRef>
              <c:f>'Fiscal 2014'!$B$4:$R$4</c:f>
              <c:numCache>
                <c:formatCode>General</c:formatCode>
                <c:ptCount val="17"/>
                <c:pt idx="0">
                  <c:v>36.0</c:v>
                </c:pt>
                <c:pt idx="1">
                  <c:v>75.0</c:v>
                </c:pt>
                <c:pt idx="2">
                  <c:v>146.0</c:v>
                </c:pt>
                <c:pt idx="3">
                  <c:v>161.0</c:v>
                </c:pt>
                <c:pt idx="4">
                  <c:v>187.0</c:v>
                </c:pt>
                <c:pt idx="5">
                  <c:v>252.0</c:v>
                </c:pt>
                <c:pt idx="6">
                  <c:v>276.0</c:v>
                </c:pt>
                <c:pt idx="7" formatCode="0">
                  <c:v>224.7866666666666</c:v>
                </c:pt>
                <c:pt idx="8" formatCode="0">
                  <c:v>242.6666666666665</c:v>
                </c:pt>
                <c:pt idx="9" formatCode="0">
                  <c:v>261.8</c:v>
                </c:pt>
                <c:pt idx="10" formatCode="0">
                  <c:v>199.4666666666666</c:v>
                </c:pt>
                <c:pt idx="11">
                  <c:v>133.0</c:v>
                </c:pt>
                <c:pt idx="12" formatCode="0">
                  <c:v>140.0</c:v>
                </c:pt>
                <c:pt idx="13">
                  <c:v>89.0</c:v>
                </c:pt>
                <c:pt idx="14">
                  <c:v>211.0</c:v>
                </c:pt>
                <c:pt idx="15">
                  <c:v>295.0</c:v>
                </c:pt>
                <c:pt idx="16">
                  <c:v>607.0</c:v>
                </c:pt>
              </c:numCache>
            </c:numRef>
          </c:val>
        </c:ser>
        <c:ser>
          <c:idx val="1"/>
          <c:order val="1"/>
          <c:tx>
            <c:strRef>
              <c:f>'Fiscal 2014'!$A$5</c:f>
              <c:strCache>
                <c:ptCount val="1"/>
                <c:pt idx="0">
                  <c:v>College Mattress </c:v>
                </c:pt>
              </c:strCache>
            </c:strRef>
          </c:tx>
          <c:invertIfNegative val="0"/>
          <c:cat>
            <c:strRef>
              <c:f>'Fiscal 2014'!$B$1:$R$1</c:f>
              <c:strCache>
                <c:ptCount val="17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Jan</c:v>
                </c:pt>
                <c:pt idx="13">
                  <c:v>Feb</c:v>
                </c:pt>
                <c:pt idx="14">
                  <c:v>Mar</c:v>
                </c:pt>
                <c:pt idx="15">
                  <c:v>Apr</c:v>
                </c:pt>
                <c:pt idx="16">
                  <c:v>May</c:v>
                </c:pt>
              </c:strCache>
            </c:strRef>
          </c:cat>
          <c:val>
            <c:numRef>
              <c:f>'Fiscal 2014'!$B$5:$R$5</c:f>
              <c:numCache>
                <c:formatCode>General</c:formatCode>
                <c:ptCount val="17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144.0</c:v>
                </c:pt>
                <c:pt idx="5">
                  <c:v>651.0</c:v>
                </c:pt>
                <c:pt idx="6">
                  <c:v>767.0</c:v>
                </c:pt>
                <c:pt idx="7">
                  <c:v>319.0</c:v>
                </c:pt>
                <c:pt idx="8">
                  <c:v>700.0</c:v>
                </c:pt>
                <c:pt idx="9">
                  <c:v>218.0</c:v>
                </c:pt>
                <c:pt idx="10">
                  <c:v>51.0</c:v>
                </c:pt>
                <c:pt idx="11">
                  <c:v>553.0</c:v>
                </c:pt>
                <c:pt idx="16">
                  <c:v>60.0</c:v>
                </c:pt>
              </c:numCache>
            </c:numRef>
          </c:val>
        </c:ser>
        <c:ser>
          <c:idx val="2"/>
          <c:order val="2"/>
          <c:tx>
            <c:strRef>
              <c:f>'Fiscal 2014'!$A$6</c:f>
              <c:strCache>
                <c:ptCount val="1"/>
                <c:pt idx="0">
                  <c:v>Hotel/Commerical Mattress</c:v>
                </c:pt>
              </c:strCache>
            </c:strRef>
          </c:tx>
          <c:invertIfNegative val="0"/>
          <c:cat>
            <c:strRef>
              <c:f>'Fiscal 2014'!$B$1:$R$1</c:f>
              <c:strCache>
                <c:ptCount val="17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Jan</c:v>
                </c:pt>
                <c:pt idx="13">
                  <c:v>Feb</c:v>
                </c:pt>
                <c:pt idx="14">
                  <c:v>Mar</c:v>
                </c:pt>
                <c:pt idx="15">
                  <c:v>Apr</c:v>
                </c:pt>
                <c:pt idx="16">
                  <c:v>May</c:v>
                </c:pt>
              </c:strCache>
            </c:strRef>
          </c:cat>
          <c:val>
            <c:numRef>
              <c:f>'Fiscal 2014'!$B$6:$R$6</c:f>
              <c:numCache>
                <c:formatCode>General</c:formatCode>
                <c:ptCount val="17"/>
                <c:pt idx="0">
                  <c:v>0.0</c:v>
                </c:pt>
                <c:pt idx="1">
                  <c:v>170.0</c:v>
                </c:pt>
                <c:pt idx="2">
                  <c:v>70.0</c:v>
                </c:pt>
                <c:pt idx="3">
                  <c:v>210.0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9">
                  <c:v>315.0</c:v>
                </c:pt>
                <c:pt idx="12">
                  <c:v>253.0</c:v>
                </c:pt>
                <c:pt idx="13">
                  <c:v>371.0</c:v>
                </c:pt>
                <c:pt idx="14">
                  <c:v>222.0</c:v>
                </c:pt>
                <c:pt idx="15">
                  <c:v>230.0</c:v>
                </c:pt>
                <c:pt idx="16">
                  <c:v>372.0</c:v>
                </c:pt>
              </c:numCache>
            </c:numRef>
          </c:val>
        </c:ser>
        <c:ser>
          <c:idx val="3"/>
          <c:order val="3"/>
          <c:tx>
            <c:strRef>
              <c:f>'Fiscal 2014'!$A$7</c:f>
              <c:strCache>
                <c:ptCount val="1"/>
                <c:pt idx="0">
                  <c:v>Total Number of Mattress Pieces</c:v>
                </c:pt>
              </c:strCache>
            </c:strRef>
          </c:tx>
          <c:invertIfNegative val="0"/>
          <c:cat>
            <c:strRef>
              <c:f>'Fiscal 2014'!$B$1:$R$1</c:f>
              <c:strCache>
                <c:ptCount val="17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Jan</c:v>
                </c:pt>
                <c:pt idx="13">
                  <c:v>Feb</c:v>
                </c:pt>
                <c:pt idx="14">
                  <c:v>Mar</c:v>
                </c:pt>
                <c:pt idx="15">
                  <c:v>Apr</c:v>
                </c:pt>
                <c:pt idx="16">
                  <c:v>May</c:v>
                </c:pt>
              </c:strCache>
            </c:strRef>
          </c:cat>
          <c:val>
            <c:numRef>
              <c:f>'Fiscal 2014'!$B$7:$R$7</c:f>
              <c:numCache>
                <c:formatCode>General</c:formatCode>
                <c:ptCount val="17"/>
                <c:pt idx="0">
                  <c:v>36.0</c:v>
                </c:pt>
                <c:pt idx="1">
                  <c:v>245.0</c:v>
                </c:pt>
                <c:pt idx="2">
                  <c:v>216.0</c:v>
                </c:pt>
                <c:pt idx="3">
                  <c:v>371.0</c:v>
                </c:pt>
                <c:pt idx="4">
                  <c:v>331.0</c:v>
                </c:pt>
                <c:pt idx="5">
                  <c:v>903.0</c:v>
                </c:pt>
                <c:pt idx="6">
                  <c:v>1043.0</c:v>
                </c:pt>
                <c:pt idx="7" formatCode="0">
                  <c:v>543.7866666666673</c:v>
                </c:pt>
                <c:pt idx="8" formatCode="0">
                  <c:v>942.6666666666666</c:v>
                </c:pt>
                <c:pt idx="9" formatCode="0">
                  <c:v>794.8</c:v>
                </c:pt>
                <c:pt idx="10" formatCode="0">
                  <c:v>250.4666666666666</c:v>
                </c:pt>
                <c:pt idx="11">
                  <c:v>686.0</c:v>
                </c:pt>
                <c:pt idx="12">
                  <c:v>393.0</c:v>
                </c:pt>
                <c:pt idx="13">
                  <c:v>460.0</c:v>
                </c:pt>
                <c:pt idx="14">
                  <c:v>433.0</c:v>
                </c:pt>
                <c:pt idx="15">
                  <c:v>525.0</c:v>
                </c:pt>
                <c:pt idx="16">
                  <c:v>1039.0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6234168"/>
        <c:axId val="-2136231048"/>
      </c:barChart>
      <c:catAx>
        <c:axId val="-2136234168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36231048"/>
        <c:crosses val="autoZero"/>
        <c:auto val="1"/>
        <c:lblAlgn val="ctr"/>
        <c:lblOffset val="100"/>
        <c:noMultiLvlLbl val="0"/>
      </c:catAx>
      <c:valAx>
        <c:axId val="-213623104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-21362341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EC_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82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45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AD36E-AA79-E04C-9748-A2EBA5A412A6}" type="datetimeFigureOut">
              <a:rPr lang="en-US" smtClean="0"/>
              <a:pPr/>
              <a:t>12/9/15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8EEC76-6C89-6A4F-BA4A-90245F6A80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07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AD36E-AA79-E04C-9748-A2EBA5A412A6}" type="datetimeFigureOut">
              <a:rPr lang="en-US" smtClean="0"/>
              <a:pPr/>
              <a:t>12/9/15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8EEC76-6C89-6A4F-BA4A-90245F6A80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9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AD36E-AA79-E04C-9748-A2EBA5A412A6}" type="datetimeFigureOut">
              <a:rPr lang="en-US" smtClean="0"/>
              <a:pPr/>
              <a:t>12/9/15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8EEC76-6C89-6A4F-BA4A-90245F6A80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92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AD36E-AA79-E04C-9748-A2EBA5A412A6}" type="datetimeFigureOut">
              <a:rPr lang="en-US" smtClean="0"/>
              <a:pPr/>
              <a:t>12/9/15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8EEC76-6C89-6A4F-BA4A-90245F6A80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AD36E-AA79-E04C-9748-A2EBA5A412A6}" type="datetimeFigureOut">
              <a:rPr lang="en-US" smtClean="0"/>
              <a:pPr/>
              <a:t>12/9/15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8EEC76-6C89-6A4F-BA4A-90245F6A80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05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AD36E-AA79-E04C-9748-A2EBA5A412A6}" type="datetimeFigureOut">
              <a:rPr lang="en-US" smtClean="0"/>
              <a:pPr/>
              <a:t>12/9/15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8EEC76-6C89-6A4F-BA4A-90245F6A80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14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2CEE-B14B-754A-AA92-A16A9E267E4F}" type="datetimeFigureOut">
              <a:rPr lang="en-US" smtClean="0"/>
              <a:pPr/>
              <a:t>12/9/15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D72AE0-4B7E-CE45-BDD1-214B8B359B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02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757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Presentation Header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3744" y="4613561"/>
            <a:ext cx="4080164" cy="755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Presentation Subhead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fld id="{7DBAD36E-AA79-E04C-9748-A2EBA5A412A6}" type="datetimeFigureOut">
              <a:rPr lang="en-US" smtClean="0"/>
              <a:pPr/>
              <a:t>12/9/15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78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Franklin Gothic Medium"/>
          <a:ea typeface="+mj-ea"/>
          <a:cs typeface="Franklin Gothic Medium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Franklin Gothic Medium"/>
          <a:ea typeface="+mn-ea"/>
          <a:cs typeface="Franklin Gothic 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4.jpeg"/><Relationship Id="rId9" Type="http://schemas.microsoft.com/office/2007/relationships/hdphoto" Target="../media/hdphoto2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4.jpeg"/><Relationship Id="rId7" Type="http://schemas.microsoft.com/office/2007/relationships/hdphoto" Target="../media/hdphoto2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tec-mattress.org/" TargetMode="External"/><Relationship Id="rId4" Type="http://schemas.openxmlformats.org/officeDocument/2006/relationships/image" Target="../media/image4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4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4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g"/><Relationship Id="rId5" Type="http://schemas.openxmlformats.org/officeDocument/2006/relationships/image" Target="../media/image4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4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4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4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622" y="3007754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UTEC Mattress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Recycling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7325" y="4721310"/>
            <a:ext cx="5507383" cy="1204269"/>
          </a:xfrm>
          <a:noFill/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College &amp; University Recycling  (CURC) Fall </a:t>
            </a:r>
            <a:r>
              <a:rPr lang="en-US" sz="2000" b="1" dirty="0">
                <a:solidFill>
                  <a:schemeClr val="tx1"/>
                </a:solidFill>
              </a:rPr>
              <a:t>Forum: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Food Donation &amp; Mattress Recycling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December 10, 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496" y="179138"/>
            <a:ext cx="5090983" cy="29645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497" y="6126163"/>
            <a:ext cx="8929036" cy="571199"/>
          </a:xfrm>
          <a:prstGeom prst="rect">
            <a:avLst/>
          </a:prstGeom>
          <a:solidFill>
            <a:schemeClr val="accent6">
              <a:lumMod val="75000"/>
            </a:schemeClr>
          </a:solidFill>
          <a:ln cmpd="tri"/>
          <a:scene3d>
            <a:camera prst="perspectiveRelaxedModerately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94139" y="6211707"/>
            <a:ext cx="2713756" cy="400110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cap="none" spc="0" dirty="0" smtClean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Medium" panose="020B0603020102020204" pitchFamily="34" charset="0"/>
              </a:rPr>
              <a:t>www.utec-mattress.org</a:t>
            </a:r>
            <a:endParaRPr lang="en-US" sz="2000" cap="none" spc="0" dirty="0"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887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387" y="134029"/>
            <a:ext cx="1732146" cy="1151074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501140" y="1151784"/>
            <a:ext cx="4317995" cy="3856349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Franklin Gothic Medium"/>
                <a:ea typeface="+mn-ea"/>
                <a:cs typeface="Franklin Gothic Medium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Process</a:t>
            </a:r>
          </a:p>
          <a:p>
            <a:pPr lvl="1"/>
            <a:r>
              <a:rPr lang="en-US" sz="2500" dirty="0"/>
              <a:t>Materials separated into piles and baled</a:t>
            </a:r>
          </a:p>
          <a:p>
            <a:pPr lvl="2">
              <a:lnSpc>
                <a:spcPct val="80000"/>
              </a:lnSpc>
            </a:pPr>
            <a:r>
              <a:rPr lang="en-US" sz="2500" dirty="0"/>
              <a:t>Springs</a:t>
            </a:r>
          </a:p>
          <a:p>
            <a:pPr lvl="2">
              <a:lnSpc>
                <a:spcPct val="80000"/>
              </a:lnSpc>
            </a:pPr>
            <a:r>
              <a:rPr lang="en-US" sz="2500" dirty="0"/>
              <a:t>Foam</a:t>
            </a:r>
          </a:p>
          <a:p>
            <a:pPr lvl="2">
              <a:lnSpc>
                <a:spcPct val="80000"/>
              </a:lnSpc>
            </a:pPr>
            <a:r>
              <a:rPr lang="en-US" sz="2500" dirty="0"/>
              <a:t>Toppers</a:t>
            </a:r>
          </a:p>
          <a:p>
            <a:pPr lvl="2">
              <a:lnSpc>
                <a:spcPct val="80000"/>
              </a:lnSpc>
            </a:pPr>
            <a:r>
              <a:rPr lang="en-US" sz="2500" dirty="0" smtClean="0"/>
              <a:t>Enduralator Pads</a:t>
            </a:r>
            <a:endParaRPr lang="en-US" sz="2500" dirty="0"/>
          </a:p>
          <a:p>
            <a:pPr lvl="2">
              <a:lnSpc>
                <a:spcPct val="80000"/>
              </a:lnSpc>
            </a:pPr>
            <a:r>
              <a:rPr lang="en-US" sz="2500" dirty="0"/>
              <a:t>Cotton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817" y="4439055"/>
            <a:ext cx="1518628" cy="1691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jsawyer\Desktop\BIM\MR Pics\frame clo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0" y="4841812"/>
            <a:ext cx="2156186" cy="128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jsawyer\Desktop\BIM\MR Pics\foam close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18" y="4439055"/>
            <a:ext cx="1518628" cy="169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73" y="4816814"/>
            <a:ext cx="2049935" cy="130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P:\Social Enterprises\Mattress Recycling\mattress 3614\IMG_272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56673" y="1549375"/>
            <a:ext cx="3865973" cy="231829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17680" y="450074"/>
            <a:ext cx="4722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latin typeface="Franklin Gothic Medium" panose="020B0603020102020204" pitchFamily="34" charset="0"/>
              </a:rPr>
              <a:t>Mattress Recycling</a:t>
            </a:r>
            <a:endParaRPr lang="en-US" sz="4000" b="1" u="sng" dirty="0">
              <a:latin typeface="Franklin Gothic Medium" panose="020B06030201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497" y="6126163"/>
            <a:ext cx="8929036" cy="5711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 cmpd="tri"/>
          <a:scene3d>
            <a:camera prst="perspectiveRelaxedModerately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28" y="6239583"/>
            <a:ext cx="4333704" cy="34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813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387" y="134029"/>
            <a:ext cx="1732146" cy="1151074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554412" y="1174745"/>
            <a:ext cx="5452577" cy="541843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Franklin Gothic Medium"/>
                <a:ea typeface="+mn-ea"/>
                <a:cs typeface="Franklin Gothic Medium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After-Market</a:t>
            </a:r>
            <a:endParaRPr lang="en-US" dirty="0"/>
          </a:p>
          <a:p>
            <a:pPr lvl="1"/>
            <a:r>
              <a:rPr lang="en-US" sz="2600" dirty="0"/>
              <a:t>Different buyers for different materials</a:t>
            </a:r>
          </a:p>
          <a:p>
            <a:pPr lvl="1"/>
            <a:r>
              <a:rPr lang="en-US" sz="2600" dirty="0" smtClean="0"/>
              <a:t>Pursuing local and international repurposing opportunities </a:t>
            </a:r>
            <a:endParaRPr lang="en-US" sz="2600" dirty="0"/>
          </a:p>
          <a:p>
            <a:endParaRPr lang="en-US" dirty="0"/>
          </a:p>
        </p:txBody>
      </p:sp>
      <p:pic>
        <p:nvPicPr>
          <p:cNvPr id="6" name="Picture 3" descr="P:\Social Enterprises\Mattress Recycling\mattress 3614\IMG_27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6989" y="3883963"/>
            <a:ext cx="2206806" cy="1875145"/>
          </a:xfrm>
          <a:prstGeom prst="rect">
            <a:avLst/>
          </a:prstGeom>
          <a:noFill/>
        </p:spPr>
      </p:pic>
      <p:pic>
        <p:nvPicPr>
          <p:cNvPr id="1027" name="Picture 3" descr="C:\Users\jsawyer\Downloads\IMG_20151030_1208159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31" y="3883963"/>
            <a:ext cx="4151870" cy="221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7680" y="450074"/>
            <a:ext cx="4722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latin typeface="Franklin Gothic Medium" panose="020B0603020102020204" pitchFamily="34" charset="0"/>
              </a:rPr>
              <a:t>Mattress Recycling</a:t>
            </a:r>
            <a:endParaRPr lang="en-US" sz="4000" b="1" u="sng" dirty="0">
              <a:latin typeface="Franklin Gothic Medium" panose="020B0603020102020204" pitchFamily="34" charset="0"/>
            </a:endParaRPr>
          </a:p>
        </p:txBody>
      </p:sp>
      <p:pic>
        <p:nvPicPr>
          <p:cNvPr id="1029" name="Picture 5" descr="http://extras.mnginteractive.com/live/media/site105/2014/1221/20141221__TFront~p3_2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324" y="1405523"/>
            <a:ext cx="2848136" cy="192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6497" y="6126163"/>
            <a:ext cx="8929036" cy="5711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 cmpd="tri"/>
          <a:scene3d>
            <a:camera prst="perspectiveRelaxedModerately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28" y="6239583"/>
            <a:ext cx="4333704" cy="34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433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387" y="134029"/>
            <a:ext cx="1732146" cy="1151074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457199" y="1464275"/>
            <a:ext cx="8081319" cy="452596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Franklin Gothic Medium"/>
                <a:ea typeface="+mn-ea"/>
                <a:cs typeface="Franklin Gothic Medium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 more information contact us:</a:t>
            </a:r>
          </a:p>
          <a:p>
            <a:endParaRPr lang="en-US" dirty="0" smtClean="0"/>
          </a:p>
          <a:p>
            <a:r>
              <a:rPr lang="en-US" dirty="0" smtClean="0"/>
              <a:t>UTEC Mattress Recycling</a:t>
            </a:r>
          </a:p>
          <a:p>
            <a:r>
              <a:rPr lang="en-US" dirty="0"/>
              <a:t>3</a:t>
            </a:r>
            <a:r>
              <a:rPr lang="en-US" dirty="0" smtClean="0"/>
              <a:t>5 Warren St.</a:t>
            </a:r>
          </a:p>
          <a:p>
            <a:r>
              <a:rPr lang="en-US" dirty="0" smtClean="0"/>
              <a:t>Lowell, MA 01852</a:t>
            </a:r>
          </a:p>
          <a:p>
            <a:r>
              <a:rPr lang="en-US" dirty="0" smtClean="0">
                <a:hlinkClick r:id="rId3"/>
              </a:rPr>
              <a:t>www.utec-mattress.org</a:t>
            </a:r>
            <a:endParaRPr lang="en-US" dirty="0" smtClean="0"/>
          </a:p>
          <a:p>
            <a:r>
              <a:rPr lang="en-US" dirty="0" smtClean="0"/>
              <a:t>Call Jennie Sawyer 978-856-3915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7680" y="450074"/>
            <a:ext cx="543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latin typeface="Franklin Gothic Medium" panose="020B0603020102020204" pitchFamily="34" charset="0"/>
              </a:rPr>
              <a:t>UTEC Social Enterprises</a:t>
            </a:r>
            <a:endParaRPr lang="en-US" sz="4000" b="1" u="sng" dirty="0">
              <a:latin typeface="Franklin Gothic Medium" panose="020B0603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497" y="6126163"/>
            <a:ext cx="8929036" cy="5711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 cmpd="tri"/>
          <a:scene3d>
            <a:camera prst="perspectiveRelaxedModerately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28" y="6239583"/>
            <a:ext cx="4333704" cy="34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00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6497" y="6126163"/>
            <a:ext cx="8929036" cy="5711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 cmpd="tri"/>
          <a:scene3d>
            <a:camera prst="perspectiveRelaxedModerately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7166919" cy="4525963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dirty="0"/>
              <a:t>UTEC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dirty="0"/>
              <a:t>Social Enterprises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dirty="0" smtClean="0"/>
              <a:t>Source </a:t>
            </a:r>
            <a:r>
              <a:rPr lang="en-US" sz="4000" dirty="0"/>
              <a:t>of Volume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dirty="0"/>
              <a:t>Process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dirty="0"/>
              <a:t>After Market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387" y="134029"/>
            <a:ext cx="1732146" cy="11510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7680" y="450074"/>
            <a:ext cx="6316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latin typeface="Franklin Gothic Medium" panose="020B0603020102020204" pitchFamily="34" charset="0"/>
              </a:rPr>
              <a:t>Discussion Overview</a:t>
            </a:r>
            <a:endParaRPr lang="en-US" sz="4000" b="1" u="sng" dirty="0">
              <a:latin typeface="Franklin Gothic Medium" panose="020B0603020102020204" pitchFamily="34" charset="0"/>
            </a:endParaRPr>
          </a:p>
        </p:txBody>
      </p:sp>
      <p:sp>
        <p:nvSpPr>
          <p:cNvPr id="3" name="AutoShape 2" descr="Image result for utec mattress valu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Image result for utec mattress valu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Image result for utec mattress value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Image result for utec mattress value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4" name="Picture 12" descr="https://utec-mattress.org/wp-content/uploads/2014/11/utec-off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928" y="2273642"/>
            <a:ext cx="3581915" cy="238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28" y="6239583"/>
            <a:ext cx="4333704" cy="34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4209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387" y="134029"/>
            <a:ext cx="1732146" cy="1151074"/>
          </a:xfrm>
          <a:prstGeom prst="rect">
            <a:avLst/>
          </a:prstGeom>
        </p:spPr>
      </p:pic>
      <p:sp>
        <p:nvSpPr>
          <p:cNvPr id="6" name="Content Placeholder 1"/>
          <p:cNvSpPr>
            <a:spLocks noGrp="1"/>
          </p:cNvSpPr>
          <p:nvPr>
            <p:ph sz="half" idx="1"/>
          </p:nvPr>
        </p:nvSpPr>
        <p:spPr>
          <a:xfrm>
            <a:off x="506627" y="1157960"/>
            <a:ext cx="8266670" cy="4525963"/>
          </a:xfrm>
        </p:spPr>
        <p:txBody>
          <a:bodyPr>
            <a:normAutofit/>
          </a:bodyPr>
          <a:lstStyle/>
          <a:p>
            <a:r>
              <a:rPr lang="en-US" sz="3200" dirty="0"/>
              <a:t>UTEC founded 1999</a:t>
            </a:r>
          </a:p>
          <a:p>
            <a:pPr lvl="1"/>
            <a:r>
              <a:rPr lang="en-US" dirty="0"/>
              <a:t>Serving “proven risk” youth 16-24</a:t>
            </a:r>
          </a:p>
          <a:p>
            <a:pPr lvl="1"/>
            <a:r>
              <a:rPr lang="en-US" dirty="0"/>
              <a:t>Focus on education, employment and reduced criminal recidivism	</a:t>
            </a:r>
          </a:p>
          <a:p>
            <a:r>
              <a:rPr lang="en-US" sz="3200" dirty="0"/>
              <a:t>Social Enterprises </a:t>
            </a:r>
          </a:p>
          <a:p>
            <a:pPr lvl="1"/>
            <a:r>
              <a:rPr lang="en-US" dirty="0"/>
              <a:t>Culinary</a:t>
            </a:r>
          </a:p>
          <a:p>
            <a:pPr lvl="1"/>
            <a:r>
              <a:rPr lang="en-US" dirty="0" smtClean="0"/>
              <a:t>Woodworking</a:t>
            </a:r>
            <a:endParaRPr lang="en-US" dirty="0"/>
          </a:p>
          <a:p>
            <a:pPr lvl="1"/>
            <a:r>
              <a:rPr lang="en-US" dirty="0"/>
              <a:t>Mattress </a:t>
            </a:r>
            <a:r>
              <a:rPr lang="en-US" dirty="0" smtClean="0"/>
              <a:t>Recycling</a:t>
            </a:r>
          </a:p>
          <a:p>
            <a:pPr lvl="1"/>
            <a:r>
              <a:rPr lang="en-US" dirty="0" smtClean="0"/>
              <a:t>Commercial Kitchen</a:t>
            </a:r>
            <a:r>
              <a:rPr lang="en-US" dirty="0"/>
              <a:t>				</a:t>
            </a:r>
          </a:p>
        </p:txBody>
      </p:sp>
      <p:pic>
        <p:nvPicPr>
          <p:cNvPr id="2050" name="Picture 2" descr="https://www.utec-lowell.org/sites/default/files/uploads/workforcebanner2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805" y="3347210"/>
            <a:ext cx="4962518" cy="221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7680" y="450074"/>
            <a:ext cx="6316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latin typeface="Franklin Gothic Medium" panose="020B0603020102020204" pitchFamily="34" charset="0"/>
              </a:rPr>
              <a:t>UTEC &amp; Social Enterprise</a:t>
            </a:r>
            <a:endParaRPr lang="en-US" sz="4000" b="1" u="sng" dirty="0">
              <a:latin typeface="Franklin Gothic Medium" panose="020B0603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497" y="6142637"/>
            <a:ext cx="8929036" cy="5711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 cmpd="tri"/>
          <a:scene3d>
            <a:camera prst="perspectiveRelaxedModerately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28" y="6256057"/>
            <a:ext cx="4333704" cy="34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697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387" y="134029"/>
            <a:ext cx="1732146" cy="1151074"/>
          </a:xfrm>
          <a:prstGeom prst="rect">
            <a:avLst/>
          </a:prstGeom>
        </p:spPr>
      </p:pic>
      <p:sp>
        <p:nvSpPr>
          <p:cNvPr id="6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66670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/>
              <a:t>								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sz="half" idx="1"/>
          </p:nvPr>
        </p:nvSpPr>
        <p:spPr>
          <a:xfrm>
            <a:off x="494270" y="1451603"/>
            <a:ext cx="7917798" cy="4547416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Mattress program begun </a:t>
            </a:r>
            <a:r>
              <a:rPr lang="en-US" sz="3200" dirty="0" smtClean="0"/>
              <a:t>2012</a:t>
            </a:r>
            <a:endParaRPr lang="en-US" sz="3200" dirty="0"/>
          </a:p>
          <a:p>
            <a:pPr lvl="1"/>
            <a:r>
              <a:rPr lang="en-US" dirty="0"/>
              <a:t>Consultant work – Saint Vincent de </a:t>
            </a:r>
            <a:r>
              <a:rPr lang="en-US" dirty="0" smtClean="0"/>
              <a:t>Paul</a:t>
            </a:r>
            <a:endParaRPr lang="en-US" dirty="0"/>
          </a:p>
          <a:p>
            <a:pPr lvl="1"/>
            <a:r>
              <a:rPr lang="en-US" dirty="0"/>
              <a:t>University pick-ups</a:t>
            </a:r>
          </a:p>
          <a:p>
            <a:pPr lvl="1"/>
            <a:r>
              <a:rPr lang="en-US" dirty="0"/>
              <a:t>Low </a:t>
            </a:r>
            <a:r>
              <a:rPr lang="en-US" dirty="0" smtClean="0"/>
              <a:t>volumes</a:t>
            </a:r>
          </a:p>
          <a:p>
            <a:pPr marL="457200" lvl="1" indent="0">
              <a:buNone/>
            </a:pPr>
            <a:endParaRPr lang="en-US" sz="1300" dirty="0"/>
          </a:p>
          <a:p>
            <a:r>
              <a:rPr lang="en-US" sz="3200" dirty="0"/>
              <a:t>Business </a:t>
            </a:r>
            <a:r>
              <a:rPr lang="en-US" sz="3200" dirty="0" smtClean="0"/>
              <a:t>ramped </a:t>
            </a:r>
            <a:r>
              <a:rPr lang="en-US" sz="3200" dirty="0"/>
              <a:t>up in </a:t>
            </a:r>
            <a:r>
              <a:rPr lang="en-US" sz="3200" dirty="0" smtClean="0"/>
              <a:t>FY </a:t>
            </a:r>
            <a:r>
              <a:rPr lang="en-US" sz="3200" dirty="0" smtClean="0"/>
              <a:t>2014</a:t>
            </a:r>
            <a:endParaRPr lang="en-US" sz="3200" dirty="0"/>
          </a:p>
          <a:p>
            <a:pPr lvl="1"/>
            <a:r>
              <a:rPr lang="en-US" dirty="0"/>
              <a:t>7000 sq. ft. </a:t>
            </a:r>
            <a:r>
              <a:rPr lang="en-US" dirty="0" smtClean="0"/>
              <a:t>deconstruction space</a:t>
            </a:r>
            <a:endParaRPr lang="en-US" dirty="0"/>
          </a:p>
          <a:p>
            <a:pPr lvl="1"/>
            <a:r>
              <a:rPr lang="en-US" dirty="0"/>
              <a:t>City of Lowell </a:t>
            </a:r>
            <a:r>
              <a:rPr lang="en-US" dirty="0" smtClean="0"/>
              <a:t>contract, along with 18 new municipalities  and growing</a:t>
            </a:r>
            <a:endParaRPr lang="en-US" dirty="0"/>
          </a:p>
          <a:p>
            <a:pPr lvl="1"/>
            <a:r>
              <a:rPr lang="en-US" dirty="0"/>
              <a:t>C</a:t>
            </a:r>
            <a:r>
              <a:rPr lang="en-US" dirty="0" smtClean="0"/>
              <a:t>ontracts with hotels, universities, and aggressive pursuit of state and government run facilities</a:t>
            </a:r>
          </a:p>
          <a:p>
            <a:pPr lvl="1"/>
            <a:r>
              <a:rPr lang="en-US" dirty="0" smtClean="0"/>
              <a:t>Took in 6,400 mattresses in FY15, </a:t>
            </a:r>
            <a:r>
              <a:rPr lang="en-US" dirty="0" smtClean="0"/>
              <a:t>expect </a:t>
            </a:r>
            <a:r>
              <a:rPr lang="en-US" dirty="0" smtClean="0"/>
              <a:t>15,000 in FY16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7679" y="450074"/>
            <a:ext cx="4401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latin typeface="Franklin Gothic Medium" panose="020B0603020102020204" pitchFamily="34" charset="0"/>
              </a:rPr>
              <a:t>Mattress Recycling</a:t>
            </a:r>
            <a:endParaRPr lang="en-US" sz="4000" b="1" u="sng" dirty="0">
              <a:latin typeface="Franklin Gothic Medium" panose="020B0603020102020204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275" y="1285103"/>
            <a:ext cx="2397211" cy="2594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6497" y="6126163"/>
            <a:ext cx="8929036" cy="5711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 cmpd="tri"/>
          <a:scene3d>
            <a:camera prst="perspectiveRelaxedModerately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28" y="6239583"/>
            <a:ext cx="4333704" cy="34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990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387" y="134029"/>
            <a:ext cx="1732146" cy="1151074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245314360"/>
              </p:ext>
            </p:extLst>
          </p:nvPr>
        </p:nvGraphicFramePr>
        <p:xfrm>
          <a:off x="417680" y="1157960"/>
          <a:ext cx="8503898" cy="4907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17680" y="450074"/>
            <a:ext cx="4722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latin typeface="Franklin Gothic Medium" panose="020B0603020102020204" pitchFamily="34" charset="0"/>
              </a:rPr>
              <a:t>Mattress Recycling</a:t>
            </a:r>
            <a:endParaRPr lang="en-US" sz="4000" b="1" u="sng" dirty="0">
              <a:latin typeface="Franklin Gothic Medium" panose="020B0603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497" y="6126163"/>
            <a:ext cx="8929036" cy="5711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 cmpd="tri"/>
          <a:scene3d>
            <a:camera prst="perspectiveRelaxedModerately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28" y="6239583"/>
            <a:ext cx="4333704" cy="34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425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387" y="134029"/>
            <a:ext cx="1732146" cy="1151074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484417" y="1112106"/>
            <a:ext cx="8133196" cy="5014055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Franklin Gothic Medium"/>
                <a:ea typeface="+mn-ea"/>
                <a:cs typeface="Franklin Gothic Medium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Current State of Business</a:t>
            </a:r>
          </a:p>
          <a:p>
            <a:pPr lvl="1"/>
            <a:r>
              <a:rPr lang="en-US" dirty="0" smtClean="0"/>
              <a:t>Hauling 500-1000 mattresses/month</a:t>
            </a:r>
          </a:p>
          <a:p>
            <a:pPr lvl="1"/>
            <a:r>
              <a:rPr lang="en-US" dirty="0" smtClean="0"/>
              <a:t>Municipal </a:t>
            </a:r>
            <a:r>
              <a:rPr lang="en-US" dirty="0" smtClean="0"/>
              <a:t>pick-up agreements </a:t>
            </a:r>
          </a:p>
          <a:p>
            <a:pPr lvl="2">
              <a:lnSpc>
                <a:spcPct val="70000"/>
              </a:lnSpc>
            </a:pPr>
            <a:r>
              <a:rPr lang="en-US" dirty="0" smtClean="0"/>
              <a:t>Lowell, Newburyport</a:t>
            </a:r>
          </a:p>
          <a:p>
            <a:pPr lvl="2">
              <a:lnSpc>
                <a:spcPct val="70000"/>
              </a:lnSpc>
            </a:pPr>
            <a:r>
              <a:rPr lang="en-US" dirty="0" smtClean="0"/>
              <a:t>Transfer station pick-up agreements</a:t>
            </a:r>
          </a:p>
          <a:p>
            <a:pPr lvl="2">
              <a:lnSpc>
                <a:spcPct val="70000"/>
              </a:lnSpc>
            </a:pPr>
            <a:r>
              <a:rPr lang="en-US" dirty="0" smtClean="0"/>
              <a:t>DEP Partnerships</a:t>
            </a:r>
          </a:p>
          <a:p>
            <a:pPr lvl="1"/>
            <a:r>
              <a:rPr lang="en-US" dirty="0" smtClean="0"/>
              <a:t>University/School pick-ups</a:t>
            </a:r>
          </a:p>
          <a:p>
            <a:pPr lvl="2"/>
            <a:r>
              <a:rPr lang="en-US" dirty="0" smtClean="0"/>
              <a:t>10 schools in FY 2015, 11 in FY 2016</a:t>
            </a:r>
          </a:p>
          <a:p>
            <a:pPr lvl="1"/>
            <a:r>
              <a:rPr lang="en-US" dirty="0" smtClean="0"/>
              <a:t>Hotels</a:t>
            </a:r>
          </a:p>
          <a:p>
            <a:pPr lvl="2"/>
            <a:r>
              <a:rPr lang="en-US" dirty="0" smtClean="0"/>
              <a:t>5 hotels in FY 2014, 4 in FY 2016</a:t>
            </a:r>
          </a:p>
        </p:txBody>
      </p:sp>
      <p:pic>
        <p:nvPicPr>
          <p:cNvPr id="2050" name="Picture 2" descr="Youth behind mattress tru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469" y="3928568"/>
            <a:ext cx="256310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jsawyer\Desktop\BIM\Pics\IMG_20151119_1223071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830" y="1822850"/>
            <a:ext cx="1529637" cy="191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7680" y="450074"/>
            <a:ext cx="4722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latin typeface="Franklin Gothic Medium" panose="020B0603020102020204" pitchFamily="34" charset="0"/>
              </a:rPr>
              <a:t>Mattress Recycling</a:t>
            </a:r>
            <a:endParaRPr lang="en-US" sz="4000" b="1" u="sng" dirty="0">
              <a:latin typeface="Franklin Gothic Medium" panose="020B0603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497" y="6126163"/>
            <a:ext cx="8929036" cy="5711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 cmpd="tri"/>
          <a:scene3d>
            <a:camera prst="perspectiveRelaxedModerately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28" y="6239583"/>
            <a:ext cx="4333704" cy="34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05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387" y="134029"/>
            <a:ext cx="1732146" cy="1151074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17309" y="1179098"/>
            <a:ext cx="5523471" cy="4932789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Franklin Gothic Medium"/>
                <a:ea typeface="+mn-ea"/>
                <a:cs typeface="Franklin Gothic Medium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3200" dirty="0" smtClean="0">
                <a:latin typeface="Franklin Gothic Medium" panose="020B0603020102020204" pitchFamily="34" charset="0"/>
              </a:rPr>
              <a:t>Process</a:t>
            </a:r>
          </a:p>
          <a:p>
            <a:pPr lvl="1"/>
            <a:r>
              <a:rPr lang="en-US" dirty="0" smtClean="0"/>
              <a:t>Customers pay UTEC to haul</a:t>
            </a:r>
          </a:p>
          <a:p>
            <a:pPr lvl="1"/>
            <a:r>
              <a:rPr lang="en-US" dirty="0" smtClean="0"/>
              <a:t>UTEC </a:t>
            </a:r>
            <a:r>
              <a:rPr lang="en-US" dirty="0" smtClean="0"/>
              <a:t>does pick-up or takes drop off</a:t>
            </a:r>
            <a:endParaRPr lang="en-US" dirty="0" smtClean="0"/>
          </a:p>
          <a:p>
            <a:pPr lvl="2"/>
            <a:r>
              <a:rPr lang="en-US" sz="2000" dirty="0" smtClean="0"/>
              <a:t>Youth involved in pick ups and deconstruction</a:t>
            </a:r>
          </a:p>
          <a:p>
            <a:pPr lvl="2"/>
            <a:r>
              <a:rPr lang="en-US" sz="2000" dirty="0" smtClean="0"/>
              <a:t>Offers move in and take away service</a:t>
            </a:r>
            <a:endParaRPr lang="en-US" sz="2000" dirty="0" smtClean="0"/>
          </a:p>
          <a:p>
            <a:pPr lvl="2"/>
            <a:r>
              <a:rPr lang="en-US" sz="2000" dirty="0" smtClean="0"/>
              <a:t>Staff oversees process</a:t>
            </a:r>
          </a:p>
          <a:p>
            <a:pPr lvl="1"/>
            <a:r>
              <a:rPr lang="en-US" dirty="0" smtClean="0"/>
              <a:t>Mattresses disassembled in warehouse by hand</a:t>
            </a:r>
          </a:p>
          <a:p>
            <a:pPr lvl="1"/>
            <a:r>
              <a:rPr lang="en-US" dirty="0" smtClean="0"/>
              <a:t>85% of materials recycled</a:t>
            </a:r>
          </a:p>
          <a:p>
            <a:pPr lvl="1"/>
            <a:endParaRPr lang="en-US" dirty="0" smtClean="0"/>
          </a:p>
          <a:p>
            <a:pPr marL="914400" lvl="2" indent="0">
              <a:buNone/>
            </a:pPr>
            <a:endParaRPr lang="en-US" sz="2000" dirty="0" smtClean="0"/>
          </a:p>
          <a:p>
            <a:pPr marL="914400" lvl="2" indent="0">
              <a:buNone/>
            </a:pPr>
            <a:endParaRPr lang="en-US" sz="2000" dirty="0" smtClean="0"/>
          </a:p>
        </p:txBody>
      </p:sp>
      <p:pic>
        <p:nvPicPr>
          <p:cNvPr id="7" name="Picture 2" descr="P:\Social Enterprises\Mattress Recycling\mattress 3614\IMG_26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1114" y="2181628"/>
            <a:ext cx="3262184" cy="280940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17680" y="450074"/>
            <a:ext cx="4722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latin typeface="Franklin Gothic Medium" panose="020B0603020102020204" pitchFamily="34" charset="0"/>
              </a:rPr>
              <a:t>Mattress Recycling</a:t>
            </a:r>
            <a:endParaRPr lang="en-US" sz="4000" b="1" u="sng" dirty="0">
              <a:latin typeface="Franklin Gothic Medium" panose="020B0603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497" y="6126163"/>
            <a:ext cx="8929036" cy="5711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 cmpd="tri"/>
          <a:scene3d>
            <a:camera prst="perspectiveRelaxedModerately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28" y="6239583"/>
            <a:ext cx="4333704" cy="34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25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387" y="134029"/>
            <a:ext cx="1732146" cy="1151074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512415" y="1170316"/>
            <a:ext cx="4038600" cy="452596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Franklin Gothic Medium"/>
                <a:ea typeface="+mn-ea"/>
                <a:cs typeface="Franklin Gothic Medium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Process</a:t>
            </a:r>
          </a:p>
          <a:p>
            <a:pPr lvl="1"/>
            <a:r>
              <a:rPr lang="en-US" sz="2400" dirty="0" smtClean="0"/>
              <a:t>Protective suits</a:t>
            </a:r>
          </a:p>
          <a:p>
            <a:pPr lvl="1"/>
            <a:r>
              <a:rPr lang="en-US" sz="2400" dirty="0" smtClean="0"/>
              <a:t>Goggles</a:t>
            </a:r>
          </a:p>
          <a:p>
            <a:pPr lvl="1"/>
            <a:r>
              <a:rPr lang="en-US" sz="2400" dirty="0" smtClean="0"/>
              <a:t>Masks</a:t>
            </a:r>
          </a:p>
          <a:p>
            <a:pPr lvl="1"/>
            <a:r>
              <a:rPr lang="en-US" sz="2400" dirty="0" smtClean="0"/>
              <a:t>Gloves</a:t>
            </a:r>
          </a:p>
          <a:p>
            <a:pPr lvl="1"/>
            <a:r>
              <a:rPr lang="en-US" sz="2400" dirty="0" smtClean="0"/>
              <a:t>Box cutters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7680" y="450074"/>
            <a:ext cx="4722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latin typeface="Franklin Gothic Medium" panose="020B0603020102020204" pitchFamily="34" charset="0"/>
              </a:rPr>
              <a:t>Mattress Recycling</a:t>
            </a:r>
            <a:endParaRPr lang="en-US" sz="4000" b="1" u="sng" dirty="0">
              <a:latin typeface="Franklin Gothic Medium" panose="020B0603020102020204" pitchFamily="34" charset="0"/>
            </a:endParaRPr>
          </a:p>
        </p:txBody>
      </p:sp>
      <p:pic>
        <p:nvPicPr>
          <p:cNvPr id="6146" name="Picture 2" descr="UTEC mattress recycling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557" y="1744126"/>
            <a:ext cx="3205825" cy="376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943" y="4152850"/>
            <a:ext cx="2671172" cy="171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86497" y="6126163"/>
            <a:ext cx="8929036" cy="5711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 cmpd="tri"/>
          <a:scene3d>
            <a:camera prst="perspectiveRelaxedModerately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28" y="6239583"/>
            <a:ext cx="4333704" cy="34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00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387" y="134029"/>
            <a:ext cx="1732146" cy="1151074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532417" y="1157960"/>
            <a:ext cx="3771261" cy="472385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Franklin Gothic Medium"/>
                <a:ea typeface="+mn-ea"/>
                <a:cs typeface="Franklin Gothic Medium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Process</a:t>
            </a:r>
          </a:p>
          <a:p>
            <a:pPr lvl="1"/>
            <a:r>
              <a:rPr lang="en-US" sz="2400" dirty="0"/>
              <a:t>Four cutting tables</a:t>
            </a:r>
          </a:p>
          <a:p>
            <a:pPr lvl="1"/>
            <a:r>
              <a:rPr lang="en-US" sz="2400" dirty="0"/>
              <a:t>Youth and staff hand cut each mattress</a:t>
            </a:r>
          </a:p>
          <a:p>
            <a:pPr lvl="1"/>
            <a:r>
              <a:rPr lang="en-US" sz="2400" dirty="0"/>
              <a:t>Everything broken </a:t>
            </a:r>
            <a:r>
              <a:rPr lang="en-US" sz="2400" dirty="0" smtClean="0"/>
              <a:t>down</a:t>
            </a:r>
          </a:p>
          <a:p>
            <a:pPr lvl="1"/>
            <a:r>
              <a:rPr lang="en-US" sz="2400" dirty="0"/>
              <a:t>Target minimal amount of trash</a:t>
            </a:r>
          </a:p>
          <a:p>
            <a:pPr lvl="1"/>
            <a:r>
              <a:rPr lang="en-US" sz="2400" dirty="0"/>
              <a:t>Bedbug inspection and quarantine</a:t>
            </a:r>
          </a:p>
          <a:p>
            <a:pPr lvl="2"/>
            <a:r>
              <a:rPr lang="en-US" sz="2000" dirty="0" err="1"/>
              <a:t>PureHeat</a:t>
            </a:r>
            <a:r>
              <a:rPr lang="en-US" sz="2000" dirty="0"/>
              <a:t> site inspection and training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026" name="Picture 2" descr="Mattress 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93" y="1720679"/>
            <a:ext cx="4600639" cy="355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7680" y="450074"/>
            <a:ext cx="4722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latin typeface="Franklin Gothic Medium" panose="020B0603020102020204" pitchFamily="34" charset="0"/>
              </a:rPr>
              <a:t>Mattress Recycling</a:t>
            </a:r>
            <a:endParaRPr lang="en-US" sz="4000" b="1" u="sng" dirty="0">
              <a:latin typeface="Franklin Gothic Medium" panose="020B0603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497" y="6126163"/>
            <a:ext cx="8929036" cy="5711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 cmpd="tri"/>
          <a:scene3d>
            <a:camera prst="perspectiveRelaxedModerately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28" y="6239583"/>
            <a:ext cx="4333704" cy="34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575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TE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3402</TotalTime>
  <Words>345</Words>
  <Application>Microsoft Macintosh PowerPoint</Application>
  <PresentationFormat>On-screen Show (4:3)</PresentationFormat>
  <Paragraphs>90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UTEC</vt:lpstr>
      <vt:lpstr>UTEC Mattress Recycling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Schumacher</dc:creator>
  <cp:lastModifiedBy>eds pc files</cp:lastModifiedBy>
  <cp:revision>55</cp:revision>
  <dcterms:created xsi:type="dcterms:W3CDTF">2015-03-18T00:27:30Z</dcterms:created>
  <dcterms:modified xsi:type="dcterms:W3CDTF">2015-12-10T01:59:03Z</dcterms:modified>
</cp:coreProperties>
</file>