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1"/>
    <p:sldMasterId id="2147483659" r:id="rId22"/>
    <p:sldMasterId id="2147483663" r:id="rId23"/>
  </p:sldMasterIdLst>
  <p:notesMasterIdLst>
    <p:notesMasterId r:id="rId37"/>
  </p:notesMasterIdLst>
  <p:sldIdLst>
    <p:sldId id="257" r:id="rId24"/>
    <p:sldId id="278" r:id="rId25"/>
    <p:sldId id="264" r:id="rId26"/>
    <p:sldId id="267" r:id="rId27"/>
    <p:sldId id="283" r:id="rId28"/>
    <p:sldId id="282" r:id="rId29"/>
    <p:sldId id="276" r:id="rId30"/>
    <p:sldId id="272" r:id="rId31"/>
    <p:sldId id="280" r:id="rId32"/>
    <p:sldId id="270" r:id="rId33"/>
    <p:sldId id="274" r:id="rId34"/>
    <p:sldId id="275" r:id="rId35"/>
    <p:sldId id="281"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7404" autoAdjust="0"/>
  </p:normalViewPr>
  <p:slideViewPr>
    <p:cSldViewPr>
      <p:cViewPr varScale="1">
        <p:scale>
          <a:sx n="71" d="100"/>
          <a:sy n="71" d="100"/>
        </p:scale>
        <p:origin x="162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40" d="100"/>
          <a:sy n="40" d="100"/>
        </p:scale>
        <p:origin x="2366"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Master" Target="slideMasters/slideMaster1.xml"/><Relationship Id="rId34"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3.xml"/><Relationship Id="rId28" Type="http://schemas.openxmlformats.org/officeDocument/2006/relationships/slide" Target="slides/slide5.xml"/><Relationship Id="rId36" Type="http://schemas.openxmlformats.org/officeDocument/2006/relationships/slide" Target="slides/slide13.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C03767A-293C-49FD-9324-CD0DD8A760BF}" type="datetimeFigureOut">
              <a:rPr lang="en-US" smtClean="0"/>
              <a:t>12/8/2015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369C7F97-270D-4A82-87EB-F724B195E48B}" type="slidenum">
              <a:rPr lang="en-US" smtClean="0"/>
              <a:t>‹#›</a:t>
            </a:fld>
            <a:endParaRPr lang="en-US"/>
          </a:p>
        </p:txBody>
      </p:sp>
    </p:spTree>
    <p:extLst>
      <p:ext uri="{BB962C8B-B14F-4D97-AF65-F5344CB8AC3E}">
        <p14:creationId xmlns:p14="http://schemas.microsoft.com/office/powerpoint/2010/main" val="8571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ass.gov/eea/agencies/massdep/recycle/reduce/food-waste-ban.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epa.gov/home/exit-ep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t>1</a:t>
            </a:fld>
            <a:endParaRPr lang="en-US"/>
          </a:p>
        </p:txBody>
      </p:sp>
    </p:spTree>
    <p:extLst>
      <p:ext uri="{BB962C8B-B14F-4D97-AF65-F5344CB8AC3E}">
        <p14:creationId xmlns:p14="http://schemas.microsoft.com/office/powerpoint/2010/main" val="344748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Clark University’s Dining Services, managed by Sodexo, implements “from scratch” meal preparation starting with un-processed foods that are prepared fresh every day and creatively reuse trimmings for stocks, soups and sauces, to greatly reduce waste. Employees are encouraged to develop and share ideas to reduce waste further, including monitoring for recyclable and compostable waste in color-coded buckets. Their </a:t>
            </a:r>
            <a:r>
              <a:rPr lang="en-US" dirty="0" err="1" smtClean="0"/>
              <a:t>LeanPath</a:t>
            </a:r>
            <a:r>
              <a:rPr lang="en-US" dirty="0" smtClean="0"/>
              <a:t> Food Waste Prevention Tracking System recorded source reduction of 12,019 pounds in a year period.</a:t>
            </a:r>
            <a:endParaRPr lang="en-US" b="1" dirty="0"/>
          </a:p>
        </p:txBody>
      </p:sp>
      <p:sp>
        <p:nvSpPr>
          <p:cNvPr id="4" name="Slide Number Placeholder 3"/>
          <p:cNvSpPr>
            <a:spLocks noGrp="1"/>
          </p:cNvSpPr>
          <p:nvPr>
            <p:ph type="sldNum" sz="quarter" idx="10"/>
          </p:nvPr>
        </p:nvSpPr>
        <p:spPr/>
        <p:txBody>
          <a:bodyPr/>
          <a:lstStyle/>
          <a:p>
            <a:fld id="{369C7F97-270D-4A82-87EB-F724B195E48B}" type="slidenum">
              <a:rPr lang="en-US" smtClean="0"/>
              <a:t>10</a:t>
            </a:fld>
            <a:endParaRPr lang="en-US"/>
          </a:p>
        </p:txBody>
      </p:sp>
    </p:spTree>
    <p:extLst>
      <p:ext uri="{BB962C8B-B14F-4D97-AF65-F5344CB8AC3E}">
        <p14:creationId xmlns:p14="http://schemas.microsoft.com/office/powerpoint/2010/main" val="383901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Keene State College Dining Services is committed to helping students recognize the far reaching impact of wasted food by implementing outreach initiatives including: table top announcements, waste buffets, waste demonstrations and a presentation by food waste advocate Jonathan Bloom. Their campaign evolved from and revolves around our spokes-vegetable “The Carrot” who represents the journey every vegetable makes from garden to plate to compost. “The Carrot” makes appearances in the Dining Commons several times every year (both in human form and in the student commissioned sculpture), including freshmen orientation, as a gentle reminder to be thoughtful about food choices.</a:t>
            </a:r>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t>11</a:t>
            </a:fld>
            <a:endParaRPr lang="en-US"/>
          </a:p>
        </p:txBody>
      </p:sp>
    </p:spTree>
    <p:extLst>
      <p:ext uri="{BB962C8B-B14F-4D97-AF65-F5344CB8AC3E}">
        <p14:creationId xmlns:p14="http://schemas.microsoft.com/office/powerpoint/2010/main" val="4186034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i="1" dirty="0" smtClean="0"/>
              <a:t>Narrative Category Winner, Endorser</a:t>
            </a:r>
            <a:endParaRPr lang="en-US" dirty="0" smtClean="0"/>
          </a:p>
          <a:p>
            <a:r>
              <a:rPr lang="en-US" dirty="0" smtClean="0"/>
              <a:t>“The Massachusetts Department of Environmental Protection is proud to receive U.S. EPA’s National Food Recovery Challenge Endorser Award for our program to reuse, recycle and compost food waste from commercial entities across the Commonwealth. We also are pleased to see so many Massachusetts institutions recognized as national leaders for their efforts to divert food waste from disposal.” -- MassDEP Commissioner Martin </a:t>
            </a:r>
            <a:r>
              <a:rPr lang="en-US" dirty="0" err="1" smtClean="0"/>
              <a:t>Suuberg</a:t>
            </a:r>
            <a:endParaRPr lang="en-US" dirty="0" smtClean="0"/>
          </a:p>
          <a:p>
            <a:r>
              <a:rPr lang="en-US" dirty="0" smtClean="0"/>
              <a:t>2014 was a pivotal year for Massachusetts in the area of sustainable food management. In October, on the heels of a multi-year outreach, education, assistance, and market development plan, </a:t>
            </a:r>
            <a:r>
              <a:rPr lang="en-US" dirty="0" smtClean="0">
                <a:hlinkClick r:id="rId3"/>
              </a:rPr>
              <a:t>MassDEP enacted a ban on disposal of commercial organic </a:t>
            </a:r>
            <a:r>
              <a:rPr lang="en-US" dirty="0" err="1" smtClean="0">
                <a:hlinkClick r:id="rId3"/>
              </a:rPr>
              <a:t>materials</a:t>
            </a:r>
            <a:r>
              <a:rPr lang="en-US" dirty="0" err="1" smtClean="0">
                <a:hlinkClick r:id="rId4" tooltip="EPA's External Link Disclaimer"/>
              </a:rPr>
              <a:t>Exit</a:t>
            </a:r>
            <a:r>
              <a:rPr lang="en-US" dirty="0" smtClean="0"/>
              <a:t> by Massachusetts businesses and institutions that dispose of one ton or more of these materials per week.</a:t>
            </a:r>
            <a:br>
              <a:rPr lang="en-US" dirty="0" smtClean="0"/>
            </a:br>
            <a:r>
              <a:rPr lang="en-US" dirty="0" smtClean="0"/>
              <a:t/>
            </a:r>
            <a:br>
              <a:rPr lang="en-US" dirty="0" smtClean="0"/>
            </a:br>
            <a:r>
              <a:rPr lang="en-US" dirty="0" smtClean="0"/>
              <a:t>Recognizing that wasted food comprises 15 percent, or nearly one million tons, of municipal solid waste disposed in Massachusetts per year, MassDEP proposed the ban as a major component of ambitious waste diversion goals outlined in its 2020 Solid Waste Master Plan.</a:t>
            </a:r>
            <a:br>
              <a:rPr lang="en-US" dirty="0" smtClean="0"/>
            </a:br>
            <a:r>
              <a:rPr lang="en-US" dirty="0" smtClean="0"/>
              <a:t/>
            </a:r>
            <a:br>
              <a:rPr lang="en-US" dirty="0" smtClean="0"/>
            </a:br>
            <a:r>
              <a:rPr lang="en-US" dirty="0" smtClean="0"/>
              <a:t>In the period leading up to the ban, MassDEP (and RecyclingWorks in Massachusetts, a recycling assistance program funded by MassDEP to help businesses maximize recycling, reuse, and wasted food diversion opportunities) met with representatives from the various sectors affected by the ban, including, but not limited to, colleges and universities, hospitals, venues, supermarkets, public health officials, solid waste facilities, and food banks.</a:t>
            </a:r>
            <a:br>
              <a:rPr lang="en-US" dirty="0" smtClean="0"/>
            </a:br>
            <a:r>
              <a:rPr lang="en-US" dirty="0" smtClean="0"/>
              <a:t/>
            </a:r>
            <a:br>
              <a:rPr lang="en-US" dirty="0" smtClean="0"/>
            </a:br>
            <a:r>
              <a:rPr lang="en-US" dirty="0" smtClean="0"/>
              <a:t>These efforts resulted in increased awareness of the need to manage food materials more responsibly and led to an open dialogue about how to manage it, which continued through regular Organics Subcommittee meetings at </a:t>
            </a:r>
            <a:r>
              <a:rPr lang="en-US" dirty="0" err="1" smtClean="0"/>
              <a:t>MassDEP’s</a:t>
            </a:r>
            <a:r>
              <a:rPr lang="en-US" dirty="0" smtClean="0"/>
              <a:t> Boston office. MassDEP partnered in research concerning effective on-site management of organic waste, and MassDEP and RecyclingWorks compiled helpful resources on their websites to provide information on the scope of wasted food services available and the best management practices available for using them.</a:t>
            </a:r>
          </a:p>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t>12</a:t>
            </a:fld>
            <a:endParaRPr lang="en-US"/>
          </a:p>
        </p:txBody>
      </p:sp>
    </p:spTree>
    <p:extLst>
      <p:ext uri="{BB962C8B-B14F-4D97-AF65-F5344CB8AC3E}">
        <p14:creationId xmlns:p14="http://schemas.microsoft.com/office/powerpoint/2010/main" val="28990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708" indent="-174708" eaLnBrk="1" hangingPunct="1">
              <a:buFont typeface="Arial" panose="020B0604020202020204" pitchFamily="34" charset="0"/>
              <a:buChar char="•"/>
              <a:defRPr/>
            </a:pPr>
            <a:r>
              <a:rPr lang="en-US" dirty="0" smtClean="0"/>
              <a:t>https://www.choosemyplate.gov/lets-talk-trash</a:t>
            </a:r>
          </a:p>
          <a:p>
            <a:pPr marL="174708" indent="-174708" eaLnBrk="1" hangingPunct="1">
              <a:buFont typeface="Arial" panose="020B0604020202020204" pitchFamily="34" charset="0"/>
              <a:buChar char="•"/>
              <a:defRPr/>
            </a:pPr>
            <a:endParaRPr lang="en-US" dirty="0" smtClean="0"/>
          </a:p>
          <a:p>
            <a:pPr marL="174708" indent="-174708" eaLnBrk="1" hangingPunct="1">
              <a:buFont typeface="Arial" panose="020B0604020202020204" pitchFamily="34" charset="0"/>
              <a:buChar char="•"/>
              <a:defRPr/>
            </a:pPr>
            <a:r>
              <a:rPr lang="en-US" dirty="0" smtClean="0"/>
              <a:t>The </a:t>
            </a:r>
            <a:r>
              <a:rPr lang="en-US" dirty="0"/>
              <a:t>2030 Food Loss and Waste Domestic 50% Reduction goal is a federal goal with USDA and EPA taking leadership roles. </a:t>
            </a:r>
            <a:endParaRPr lang="en-US" dirty="0" smtClean="0"/>
          </a:p>
          <a:p>
            <a:pPr marL="174708" indent="-174708" eaLnBrk="1" hangingPunct="1">
              <a:buFont typeface="Arial" panose="020B0604020202020204" pitchFamily="34" charset="0"/>
              <a:buChar char="•"/>
              <a:defRPr/>
            </a:pPr>
            <a:endParaRPr lang="en-US" dirty="0"/>
          </a:p>
          <a:p>
            <a:pPr marL="174708" indent="-174708" eaLnBrk="1" hangingPunct="1">
              <a:buFont typeface="Arial" panose="020B0604020202020204" pitchFamily="34" charset="0"/>
              <a:buChar char="•"/>
              <a:defRPr/>
            </a:pPr>
            <a:r>
              <a:rPr lang="en-US" dirty="0" smtClean="0"/>
              <a:t>The </a:t>
            </a:r>
            <a:r>
              <a:rPr lang="en-US" dirty="0"/>
              <a:t>baseline for the goal is </a:t>
            </a:r>
            <a:r>
              <a:rPr lang="en-US" dirty="0" smtClean="0"/>
              <a:t>Per </a:t>
            </a:r>
            <a:r>
              <a:rPr lang="en-US" dirty="0"/>
              <a:t>Capita food waste for 2010 (218.9 lbs/person</a:t>
            </a:r>
            <a:r>
              <a:rPr lang="en-US" dirty="0" smtClean="0"/>
              <a:t>).</a:t>
            </a:r>
          </a:p>
          <a:p>
            <a:pPr marL="174708" indent="-174708" eaLnBrk="1" hangingPunct="1">
              <a:buFont typeface="Arial" panose="020B0604020202020204" pitchFamily="34" charset="0"/>
              <a:buChar char="•"/>
              <a:defRPr/>
            </a:pPr>
            <a:endParaRPr lang="en-US" dirty="0" smtClean="0"/>
          </a:p>
          <a:p>
            <a:pPr marL="174708" indent="-174708" eaLnBrk="1" hangingPunct="1">
              <a:buFont typeface="Arial" panose="020B0604020202020204" pitchFamily="34" charset="0"/>
              <a:buChar char="•"/>
              <a:defRPr/>
            </a:pPr>
            <a:r>
              <a:rPr lang="en-US" dirty="0" smtClean="0"/>
              <a:t>The </a:t>
            </a:r>
            <a:r>
              <a:rPr lang="en-US" dirty="0"/>
              <a:t>2030 goal is </a:t>
            </a:r>
            <a:r>
              <a:rPr lang="en-US" b="1" dirty="0"/>
              <a:t>109.4 </a:t>
            </a:r>
            <a:r>
              <a:rPr lang="en-US" b="1" dirty="0" smtClean="0"/>
              <a:t>lbs/person</a:t>
            </a:r>
            <a:r>
              <a:rPr lang="en-US" dirty="0" smtClean="0"/>
              <a:t>.  </a:t>
            </a:r>
          </a:p>
          <a:p>
            <a:pPr marL="174708" indent="-174708" eaLnBrk="1" hangingPunct="1">
              <a:buFont typeface="Arial" panose="020B0604020202020204" pitchFamily="34" charset="0"/>
              <a:buChar char="•"/>
              <a:defRPr/>
            </a:pPr>
            <a:endParaRPr lang="en-US" dirty="0" smtClean="0"/>
          </a:p>
          <a:p>
            <a:pPr marL="174708" indent="-174708" eaLnBrk="1" hangingPunct="1">
              <a:buFont typeface="Arial" panose="020B0604020202020204" pitchFamily="34" charset="0"/>
              <a:buChar char="•"/>
              <a:defRPr/>
            </a:pPr>
            <a:r>
              <a:rPr lang="en-US" dirty="0" smtClean="0"/>
              <a:t>The </a:t>
            </a:r>
            <a:r>
              <a:rPr lang="en-US" dirty="0"/>
              <a:t>measure focuses on food loss and waste at the retail and consumer level. </a:t>
            </a:r>
            <a:endParaRPr lang="en-US" dirty="0" smtClean="0"/>
          </a:p>
          <a:p>
            <a:pPr marL="174708" indent="-174708" eaLnBrk="1" hangingPunct="1">
              <a:buFont typeface="Arial" panose="020B0604020202020204" pitchFamily="34" charset="0"/>
              <a:buChar char="•"/>
              <a:defRPr/>
            </a:pPr>
            <a:endParaRPr lang="en-US" dirty="0" smtClean="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quote EPA Administrator Gina McCarthy "Let's feed people, not landfills. By reducing wasted food in landfills, we cut harmful methane emissions that fuel climate change, conserve our natural resources, and protect our planet for future generations"  The  USDA/EPA announcement presents a major environmental, social and public health opportunity for the U.S., and we're proud to be part of a national effort to reduce the food that goes into landfills." </a:t>
            </a:r>
          </a:p>
          <a:p>
            <a:pPr marL="174708" indent="-174708" eaLnBrk="1" hangingPunct="1">
              <a:buFont typeface="Arial" panose="020B0604020202020204" pitchFamily="34" charset="0"/>
              <a:buChar char="•"/>
              <a:defRPr/>
            </a:pPr>
            <a:endParaRPr lang="en-US" dirty="0"/>
          </a:p>
          <a:p>
            <a:pPr eaLnBrk="1" hangingPunct="1">
              <a:defRPr/>
            </a:pPr>
            <a:endParaRPr 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A5C050-E23B-499C-8E7D-D91B00C0E63A}" type="slidenum">
              <a:rPr lang="en-US" altLang="en-US" smtClean="0">
                <a:solidFill>
                  <a:prstClr val="black"/>
                </a:solidFill>
                <a:latin typeface="Calibri" panose="020F0502020204030204" pitchFamily="34" charset="0"/>
              </a:rPr>
              <a:pPr/>
              <a:t>2</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92011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t>3</a:t>
            </a:fld>
            <a:endParaRPr lang="en-US"/>
          </a:p>
        </p:txBody>
      </p:sp>
    </p:spTree>
    <p:extLst>
      <p:ext uri="{BB962C8B-B14F-4D97-AF65-F5344CB8AC3E}">
        <p14:creationId xmlns:p14="http://schemas.microsoft.com/office/powerpoint/2010/main" val="159558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eaLnBrk="1" hangingPunct="1">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t>4</a:t>
            </a:fld>
            <a:endParaRPr lang="en-US"/>
          </a:p>
        </p:txBody>
      </p:sp>
    </p:spTree>
    <p:extLst>
      <p:ext uri="{BB962C8B-B14F-4D97-AF65-F5344CB8AC3E}">
        <p14:creationId xmlns:p14="http://schemas.microsoft.com/office/powerpoint/2010/main" val="45843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9038BE-CC9A-49C0-82A2-E4CAC6048AC1}" type="slidenum">
              <a:rPr lang="en-US" altLang="en-US" smtClean="0">
                <a:solidFill>
                  <a:prstClr val="black"/>
                </a:solidFill>
                <a:latin typeface="Calibri" panose="020F0502020204030204" pitchFamily="34" charset="0"/>
              </a:rPr>
              <a:pPr/>
              <a:t>5</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73167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7E9AA4-891B-46F7-ADC7-E71F398C8E1C}" type="slidenum">
              <a:rPr lang="en-US" altLang="en-US" smtClean="0">
                <a:solidFill>
                  <a:prstClr val="black"/>
                </a:solidFill>
                <a:latin typeface="Calibri" panose="020F0502020204030204" pitchFamily="34" charset="0"/>
              </a:rPr>
              <a:pPr/>
              <a:t>6</a:t>
            </a:fld>
            <a:endParaRPr lang="en-US"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56547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EPA has just announced the </a:t>
            </a:r>
            <a:r>
              <a:rPr lang="en-US" sz="1200" b="1" dirty="0" smtClean="0">
                <a:solidFill>
                  <a:srgbClr val="00B050"/>
                </a:solidFill>
              </a:rPr>
              <a:t>2015 Food Recovery Challenge Winners.</a:t>
            </a:r>
          </a:p>
          <a:p>
            <a:endParaRPr lang="en-US" sz="1200" b="1" dirty="0" smtClean="0">
              <a:solidFill>
                <a:srgbClr val="00B050"/>
              </a:solidFill>
            </a:endParaRPr>
          </a:p>
          <a:p>
            <a:r>
              <a:rPr lang="en-US" sz="1200" b="1" dirty="0" smtClean="0">
                <a:solidFill>
                  <a:srgbClr val="00B050"/>
                </a:solidFill>
              </a:rPr>
              <a:t>Congratulations</a:t>
            </a:r>
            <a:r>
              <a:rPr lang="en-US" sz="1200" b="1" baseline="0" dirty="0" smtClean="0">
                <a:solidFill>
                  <a:srgbClr val="00B050"/>
                </a:solidFill>
              </a:rPr>
              <a:t> to these </a:t>
            </a:r>
            <a:r>
              <a:rPr lang="en-US" sz="1200" b="1" dirty="0" smtClean="0">
                <a:solidFill>
                  <a:srgbClr val="00B050"/>
                </a:solidFill>
              </a:rPr>
              <a:t>Data-Driven Award Winners.</a:t>
            </a:r>
            <a:r>
              <a:rPr lang="en-US" sz="1200" b="0" kern="1200" baseline="0" dirty="0" smtClean="0">
                <a:solidFill>
                  <a:schemeClr val="tx1"/>
                </a:solidFill>
                <a:effectLst/>
                <a:latin typeface="+mn-lt"/>
                <a:ea typeface="+mn-ea"/>
                <a:cs typeface="+mn-cs"/>
              </a:rPr>
              <a:t>  Each of these winners are</a:t>
            </a:r>
            <a:r>
              <a:rPr lang="en-US" sz="1200" kern="1200" baseline="0" dirty="0" smtClean="0">
                <a:solidFill>
                  <a:schemeClr val="tx1"/>
                </a:solidFill>
                <a:effectLst/>
                <a:latin typeface="+mn-lt"/>
                <a:ea typeface="+mn-ea"/>
                <a:cs typeface="+mn-cs"/>
              </a:rPr>
              <a:t> outstanding leaders in reducing food waste and protecting the environment!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data-driven award recipients are those Challenge participants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achieved the highest percent increase of wasted food diversion and prevention in their sector in 2014. </a:t>
            </a:r>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29554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C7F97-270D-4A82-87EB-F724B195E48B}" type="slidenum">
              <a:rPr lang="en-US" smtClean="0"/>
              <a:t>8</a:t>
            </a:fld>
            <a:endParaRPr lang="en-US"/>
          </a:p>
        </p:txBody>
      </p:sp>
    </p:spTree>
    <p:extLst>
      <p:ext uri="{BB962C8B-B14F-4D97-AF65-F5344CB8AC3E}">
        <p14:creationId xmlns:p14="http://schemas.microsoft.com/office/powerpoint/2010/main" val="132037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Salem State University</a:t>
            </a:r>
          </a:p>
          <a:p>
            <a:r>
              <a:rPr lang="en-US" b="1" i="1" dirty="0" smtClean="0"/>
              <a:t>Data-driven Winner, Colleges and Universities</a:t>
            </a:r>
            <a:endParaRPr lang="en-US" dirty="0" smtClean="0"/>
          </a:p>
          <a:p>
            <a:r>
              <a:rPr lang="en-US" dirty="0" smtClean="0"/>
              <a:t>“</a:t>
            </a:r>
            <a:r>
              <a:rPr lang="en-US" dirty="0" err="1" smtClean="0"/>
              <a:t>Chartwells</a:t>
            </a:r>
            <a:r>
              <a:rPr lang="en-US" dirty="0" smtClean="0"/>
              <a:t> is honored to work with Salem State University in support of sustainability initiatives and proud to receive the EPA’s Food Recovery national award. By implementing programs that provide solutions, </a:t>
            </a:r>
            <a:r>
              <a:rPr lang="en-US" dirty="0" err="1" smtClean="0"/>
              <a:t>Chartwells</a:t>
            </a:r>
            <a:r>
              <a:rPr lang="en-US" dirty="0" smtClean="0"/>
              <a:t>’ will continue to build upon sustainable food management practices that support the environment and local communities.” -- John Hayes FMP, Resident District Manager at Salem State University</a:t>
            </a:r>
          </a:p>
          <a:p>
            <a:endParaRPr lang="en-US" b="1" dirty="0"/>
          </a:p>
        </p:txBody>
      </p:sp>
      <p:sp>
        <p:nvSpPr>
          <p:cNvPr id="4" name="Slide Number Placeholder 3"/>
          <p:cNvSpPr>
            <a:spLocks noGrp="1"/>
          </p:cNvSpPr>
          <p:nvPr>
            <p:ph type="sldNum" sz="quarter" idx="10"/>
          </p:nvPr>
        </p:nvSpPr>
        <p:spPr/>
        <p:txBody>
          <a:bodyPr/>
          <a:lstStyle/>
          <a:p>
            <a:fld id="{369C7F97-270D-4A82-87EB-F724B195E48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7253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TagLo.jpg"/>
          <p:cNvPicPr>
            <a:picLocks noChangeAspect="1"/>
          </p:cNvPicPr>
          <p:nvPr userDrawn="1"/>
        </p:nvPicPr>
        <p:blipFill>
          <a:blip r:embed="rId2" cstate="print"/>
          <a:stretch>
            <a:fillRect/>
          </a:stretch>
        </p:blipFill>
        <p:spPr>
          <a:xfrm>
            <a:off x="533400" y="5943600"/>
            <a:ext cx="8096250" cy="3048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pic>
        <p:nvPicPr>
          <p:cNvPr id="8" name="Picture 7" descr="TagLo.jpg"/>
          <p:cNvPicPr>
            <a:picLocks noChangeAspect="1"/>
          </p:cNvPicPr>
          <p:nvPr userDrawn="1"/>
        </p:nvPicPr>
        <p:blipFill>
          <a:blip r:embed="rId2" cstate="print"/>
          <a:stretch>
            <a:fillRect/>
          </a:stretch>
        </p:blipFill>
        <p:spPr>
          <a:xfrm>
            <a:off x="457200" y="5943600"/>
            <a:ext cx="8096250" cy="304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Ta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5943600"/>
            <a:ext cx="809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08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Ta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943600"/>
            <a:ext cx="809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3190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57200" y="6245225"/>
            <a:ext cx="2133600" cy="476250"/>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a:cs typeface="ＭＳ Ｐゴシック"/>
              </a:defRPr>
            </a:lvl1pPr>
          </a:lstStyle>
          <a:p>
            <a:pPr>
              <a:defRPr/>
            </a:pPr>
            <a:endParaRPr lang="en-US"/>
          </a:p>
        </p:txBody>
      </p:sp>
      <p:sp>
        <p:nvSpPr>
          <p:cNvPr id="5" name="Rectangle 6"/>
          <p:cNvSpPr>
            <a:spLocks noGrp="1" noChangeArrowheads="1"/>
          </p:cNvSpPr>
          <p:nvPr>
            <p:ph type="ftr" sz="quarter" idx="11"/>
          </p:nvPr>
        </p:nvSpPr>
        <p:spPr>
          <a:xfrm>
            <a:off x="3124200" y="6245225"/>
            <a:ext cx="2895600" cy="476250"/>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a:cs typeface="ＭＳ Ｐゴシック"/>
              </a:defRPr>
            </a:lvl1pPr>
          </a:lstStyle>
          <a:p>
            <a:pPr>
              <a:defRPr/>
            </a:pPr>
            <a:endParaRPr lang="en-US"/>
          </a:p>
        </p:txBody>
      </p:sp>
      <p:sp>
        <p:nvSpPr>
          <p:cNvPr id="6" name="Rectangle 7"/>
          <p:cNvSpPr>
            <a:spLocks noGrp="1" noChangeArrowheads="1"/>
          </p:cNvSpPr>
          <p:nvPr>
            <p:ph type="sldNum" sz="quarter" idx="12"/>
          </p:nvPr>
        </p:nvSpPr>
        <p:spPr>
          <a:xfrm>
            <a:off x="3276600" y="6249988"/>
            <a:ext cx="2133600" cy="476250"/>
          </a:xfrm>
          <a:prstGeom prst="rect">
            <a:avLst/>
          </a:prstGeom>
        </p:spPr>
        <p:txBody>
          <a:bodyPr/>
          <a:lstStyle>
            <a:lvl1pPr algn="ctr" eaLnBrk="1" fontAlgn="auto" hangingPunct="1">
              <a:spcBef>
                <a:spcPts val="0"/>
              </a:spcBef>
              <a:spcAft>
                <a:spcPts val="0"/>
              </a:spcAft>
              <a:defRPr>
                <a:solidFill>
                  <a:prstClr val="black"/>
                </a:solidFill>
                <a:latin typeface="Calibri"/>
                <a:ea typeface="ＭＳ Ｐゴシック"/>
                <a:cs typeface="ＭＳ Ｐゴシック"/>
              </a:defRPr>
            </a:lvl1pPr>
          </a:lstStyle>
          <a:p>
            <a:pPr>
              <a:defRPr/>
            </a:pPr>
            <a:fld id="{AE16EFD9-A3D7-4B47-8CEE-95F5316CB597}" type="slidenum">
              <a:rPr lang="en-US"/>
              <a:pPr>
                <a:defRPr/>
              </a:pPr>
              <a:t>‹#›</a:t>
            </a:fld>
            <a:endParaRPr lang="en-US" dirty="0"/>
          </a:p>
        </p:txBody>
      </p:sp>
    </p:spTree>
    <p:extLst>
      <p:ext uri="{BB962C8B-B14F-4D97-AF65-F5344CB8AC3E}">
        <p14:creationId xmlns:p14="http://schemas.microsoft.com/office/powerpoint/2010/main" val="7039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Ta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5943600"/>
            <a:ext cx="809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46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TagL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5943600"/>
            <a:ext cx="809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6885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46404" y="365760"/>
            <a:ext cx="7269480" cy="1325562"/>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3655"/>
            <a:ext cx="3360420" cy="731520"/>
          </a:xfrm>
          <a:prstGeom prst="rect">
            <a:avLst/>
          </a:prstGeom>
        </p:spPr>
        <p:txBody>
          <a:bodyPr anchor="b">
            <a:normAutofit/>
          </a:bodyPr>
          <a:lstStyle>
            <a:lvl1pPr marL="0" indent="0">
              <a:spcBef>
                <a:spcPts val="0"/>
              </a:spcBef>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46404" y="2507550"/>
            <a:ext cx="3360420" cy="3664650"/>
          </a:xfrm>
          <a:prstGeom prst="rect">
            <a:avLst/>
          </a:prstGeo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94860" y="1713655"/>
            <a:ext cx="3360420" cy="731520"/>
          </a:xfrm>
          <a:prstGeom prst="rect">
            <a:avLst/>
          </a:prstGeom>
        </p:spPr>
        <p:txBody>
          <a:bodyPr anchor="b">
            <a:normAutofit/>
          </a:bodyPr>
          <a:lstStyle>
            <a:lvl1pPr marL="0" indent="0">
              <a:lnSpc>
                <a:spcPct val="95000"/>
              </a:lnSpc>
              <a:spcBef>
                <a:spcPts val="0"/>
              </a:spcBef>
              <a:buNone/>
              <a:defRPr lang="en-US" sz="1500" b="0" kern="1200" dirty="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594860" y="2507550"/>
            <a:ext cx="3360420" cy="3664650"/>
          </a:xfrm>
          <a:prstGeom prst="rect">
            <a:avLst/>
          </a:prstGeo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16200000">
            <a:off x="7859713" y="1044575"/>
            <a:ext cx="1905000" cy="27305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fontAlgn="base">
              <a:spcBef>
                <a:spcPct val="0"/>
              </a:spcBef>
              <a:spcAft>
                <a:spcPct val="0"/>
              </a:spcAft>
              <a:defRPr/>
            </a:pPr>
            <a:fld id="{11A47C01-52D5-40AE-B57D-1FB6D1DFC150}" type="datetime1">
              <a:rPr lang="en-US">
                <a:solidFill>
                  <a:prstClr val="black"/>
                </a:solidFill>
              </a:rPr>
              <a:pPr fontAlgn="base">
                <a:spcBef>
                  <a:spcPct val="0"/>
                </a:spcBef>
                <a:spcAft>
                  <a:spcPct val="0"/>
                </a:spcAft>
                <a:defRPr/>
              </a:pPr>
              <a:t>12/8/2015</a:t>
            </a:fld>
            <a:endParaRPr lang="en-US">
              <a:solidFill>
                <a:prstClr val="black"/>
              </a:solidFill>
            </a:endParaRPr>
          </a:p>
        </p:txBody>
      </p:sp>
      <p:sp>
        <p:nvSpPr>
          <p:cNvPr id="8" name="Footer Placeholder 7"/>
          <p:cNvSpPr>
            <a:spLocks noGrp="1"/>
          </p:cNvSpPr>
          <p:nvPr>
            <p:ph type="ftr" sz="quarter" idx="11"/>
          </p:nvPr>
        </p:nvSpPr>
        <p:spPr>
          <a:xfrm rot="16200000">
            <a:off x="7021513" y="4092575"/>
            <a:ext cx="3581400" cy="27305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a:solidFill>
                <a:prstClr val="black"/>
              </a:solidFill>
            </a:endParaRPr>
          </a:p>
        </p:txBody>
      </p:sp>
      <p:sp>
        <p:nvSpPr>
          <p:cNvPr id="9" name="Slide Number Placeholder 8"/>
          <p:cNvSpPr>
            <a:spLocks noGrp="1"/>
          </p:cNvSpPr>
          <p:nvPr>
            <p:ph type="sldNum" sz="quarter" idx="12"/>
          </p:nvPr>
        </p:nvSpPr>
        <p:spPr>
          <a:xfrm>
            <a:off x="8469313" y="6172200"/>
            <a:ext cx="685800" cy="5937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35090074-8F84-4321-8C1D-C3B36C481889}" type="slidenum">
              <a:rPr lang="en-US" altLang="en-US">
                <a:solidFill>
                  <a:prstClr val="black"/>
                </a:solidFill>
                <a:latin typeface="Arial" panose="020B0604020202020204" pitchFamily="34" charset="0"/>
                <a:cs typeface="Arial" panose="020B0604020202020204" pitchFamily="34" charset="0"/>
              </a:rPr>
              <a:pPr fontAlgn="base">
                <a:spcBef>
                  <a:spcPct val="0"/>
                </a:spcBef>
                <a:spcAft>
                  <a:spcPct val="0"/>
                </a:spcAft>
                <a:defRPr/>
              </a:pPr>
              <a:t>‹#›</a:t>
            </a:fld>
            <a:endParaRPr lang="en-US" altLang="en-US">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75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4" cstate="print"/>
          <a:srcRect/>
          <a:stretch>
            <a:fillRect/>
          </a:stretch>
        </p:blipFill>
        <p:spPr bwMode="auto">
          <a:xfrm>
            <a:off x="0" y="5410200"/>
            <a:ext cx="9172575" cy="904875"/>
          </a:xfrm>
          <a:prstGeom prst="rect">
            <a:avLst/>
          </a:prstGeom>
          <a:noFill/>
          <a:ln w="9525">
            <a:noFill/>
            <a:miter lim="800000"/>
            <a:headEnd/>
            <a:tailEnd/>
          </a:ln>
        </p:spPr>
      </p:pic>
      <p:pic>
        <p:nvPicPr>
          <p:cNvPr id="9" name="Picture 8"/>
          <p:cNvPicPr/>
          <p:nvPr userDrawn="1"/>
        </p:nvPicPr>
        <p:blipFill>
          <a:blip r:embed="rId5" cstate="print"/>
          <a:srcRect/>
          <a:stretch>
            <a:fillRect/>
          </a:stretch>
        </p:blipFill>
        <p:spPr bwMode="auto">
          <a:xfrm>
            <a:off x="533400" y="6324600"/>
            <a:ext cx="7389495" cy="378575"/>
          </a:xfrm>
          <a:prstGeom prst="rect">
            <a:avLst/>
          </a:prstGeom>
          <a:noFill/>
          <a:ln w="9525">
            <a:noFill/>
            <a:miter lim="800000"/>
            <a:headEnd/>
            <a:tailEnd/>
          </a:ln>
        </p:spPr>
      </p:pic>
      <p:pic>
        <p:nvPicPr>
          <p:cNvPr id="8" name="Picture 7" descr="TagLo.jpg"/>
          <p:cNvPicPr>
            <a:picLocks noChangeAspect="1"/>
          </p:cNvPicPr>
          <p:nvPr userDrawn="1"/>
        </p:nvPicPr>
        <p:blipFill>
          <a:blip r:embed="rId6" cstate="print"/>
          <a:stretch>
            <a:fillRect/>
          </a:stretch>
        </p:blipFill>
        <p:spPr>
          <a:xfrm>
            <a:off x="533400" y="5943600"/>
            <a:ext cx="8096250" cy="3048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410200"/>
            <a:ext cx="9172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3400" y="6324600"/>
            <a:ext cx="73898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TagLo.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3400" y="5943600"/>
            <a:ext cx="809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5294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410200"/>
            <a:ext cx="9172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3400" y="6324600"/>
            <a:ext cx="73898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7" descr="TagLo.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3400" y="5943600"/>
            <a:ext cx="8096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02633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Federal Initiatives on Food Efficiency and Recovery</a:t>
            </a:r>
            <a:endParaRPr lang="en-US" b="1" dirty="0">
              <a:solidFill>
                <a:srgbClr val="00B050"/>
              </a:solidFill>
            </a:endParaRPr>
          </a:p>
        </p:txBody>
      </p:sp>
      <p:pic>
        <p:nvPicPr>
          <p:cNvPr id="4" name="Picture 3" descr="TagLo.jpg"/>
          <p:cNvPicPr>
            <a:picLocks noChangeAspect="1"/>
          </p:cNvPicPr>
          <p:nvPr/>
        </p:nvPicPr>
        <p:blipFill>
          <a:blip r:embed="rId3" cstate="print"/>
          <a:stretch>
            <a:fillRect/>
          </a:stretch>
        </p:blipFill>
        <p:spPr>
          <a:xfrm>
            <a:off x="457200" y="5943600"/>
            <a:ext cx="8096250" cy="304800"/>
          </a:xfrm>
          <a:prstGeom prst="rect">
            <a:avLst/>
          </a:prstGeom>
        </p:spPr>
      </p:pic>
      <p:pic>
        <p:nvPicPr>
          <p:cNvPr id="5" name="Picture 4" descr="boy.jpg"/>
          <p:cNvPicPr/>
          <p:nvPr/>
        </p:nvPicPr>
        <p:blipFill>
          <a:blip r:embed="rId4" cstate="print"/>
          <a:stretch>
            <a:fillRect/>
          </a:stretch>
        </p:blipFill>
        <p:spPr>
          <a:xfrm>
            <a:off x="19050" y="1846053"/>
            <a:ext cx="3638550" cy="4097547"/>
          </a:xfrm>
          <a:prstGeom prst="rect">
            <a:avLst/>
          </a:prstGeom>
        </p:spPr>
      </p:pic>
      <p:sp>
        <p:nvSpPr>
          <p:cNvPr id="3" name="TextBox 2"/>
          <p:cNvSpPr txBox="1"/>
          <p:nvPr/>
        </p:nvSpPr>
        <p:spPr>
          <a:xfrm>
            <a:off x="2895600" y="2209800"/>
            <a:ext cx="5657850" cy="1754326"/>
          </a:xfrm>
          <a:prstGeom prst="rect">
            <a:avLst/>
          </a:prstGeom>
          <a:noFill/>
        </p:spPr>
        <p:txBody>
          <a:bodyPr wrap="square" rtlCol="0">
            <a:spAutoFit/>
          </a:bodyPr>
          <a:lstStyle/>
          <a:p>
            <a:r>
              <a:rPr lang="en-US" sz="2800" b="1" dirty="0" smtClean="0"/>
              <a:t>Christine Beling</a:t>
            </a:r>
            <a:endParaRPr lang="en-US" sz="2800" b="1" dirty="0" smtClean="0"/>
          </a:p>
          <a:p>
            <a:r>
              <a:rPr lang="en-US" sz="2000" b="1" dirty="0" smtClean="0"/>
              <a:t>Assistance and Pollution Prevention</a:t>
            </a:r>
            <a:endParaRPr lang="en-US" sz="2000" b="1" dirty="0" smtClean="0"/>
          </a:p>
          <a:p>
            <a:r>
              <a:rPr lang="en-US" sz="2000" b="1" dirty="0" smtClean="0"/>
              <a:t>U.S. Environmental Protection </a:t>
            </a:r>
            <a:r>
              <a:rPr lang="en-US" sz="2000" b="1" dirty="0" smtClean="0"/>
              <a:t>Agency-New England</a:t>
            </a:r>
            <a:endParaRPr lang="en-US" sz="2000" b="1" dirty="0" smtClean="0"/>
          </a:p>
          <a:p>
            <a:endParaRPr lang="en-US" sz="2000" b="1" dirty="0"/>
          </a:p>
          <a:p>
            <a:r>
              <a:rPr lang="en-US" sz="2000" b="1" dirty="0" smtClean="0"/>
              <a:t>December 10, </a:t>
            </a:r>
            <a:r>
              <a:rPr lang="en-US" sz="2000" b="1" dirty="0" smtClean="0"/>
              <a:t> </a:t>
            </a:r>
            <a:r>
              <a:rPr lang="en-US" sz="2000" b="1" dirty="0" smtClean="0"/>
              <a:t>2015</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B050"/>
                </a:solidFill>
              </a:rPr>
              <a:t>2015 NATIONAL FRC Awardee:</a:t>
            </a:r>
            <a:br>
              <a:rPr lang="en-US" sz="3600" b="1" dirty="0" smtClean="0">
                <a:solidFill>
                  <a:srgbClr val="00B050"/>
                </a:solidFill>
              </a:rPr>
            </a:br>
            <a:r>
              <a:rPr lang="en-US" sz="3600" b="1" dirty="0" smtClean="0"/>
              <a:t>Clark </a:t>
            </a:r>
            <a:r>
              <a:rPr lang="en-US" sz="3600" b="1" dirty="0"/>
              <a:t>University</a:t>
            </a:r>
            <a:r>
              <a:rPr lang="en-US" sz="3600" b="1" i="1" dirty="0"/>
              <a:t> </a:t>
            </a:r>
            <a:r>
              <a:rPr lang="en-US" sz="3600" b="1" dirty="0"/>
              <a:t/>
            </a:r>
            <a:br>
              <a:rPr lang="en-US" sz="3600" b="1" dirty="0"/>
            </a:br>
            <a:r>
              <a:rPr lang="en-US" sz="3600" b="1" i="1" dirty="0"/>
              <a:t>Narrative Category Honorable Mention, Source Reduction</a:t>
            </a:r>
            <a:r>
              <a:rPr lang="en-US" sz="3600" dirty="0"/>
              <a:t/>
            </a:r>
            <a:br>
              <a:rPr lang="en-US" sz="3600" dirty="0"/>
            </a:br>
            <a:r>
              <a:rPr lang="en-US" sz="3600" b="1" dirty="0" smtClean="0">
                <a:solidFill>
                  <a:srgbClr val="00B050"/>
                </a:solidFill>
              </a:rPr>
              <a:t> </a:t>
            </a:r>
            <a:br>
              <a:rPr lang="en-US" sz="3600" b="1" dirty="0" smtClean="0">
                <a:solidFill>
                  <a:srgbClr val="00B050"/>
                </a:solidFill>
              </a:rPr>
            </a:br>
            <a:r>
              <a:rPr lang="en-US" sz="3600" b="1" dirty="0" smtClean="0">
                <a:solidFill>
                  <a:srgbClr val="00B050"/>
                </a:solidFill>
              </a:rPr>
              <a:t/>
            </a:r>
            <a:br>
              <a:rPr lang="en-US" sz="3600" b="1" dirty="0" smtClean="0">
                <a:solidFill>
                  <a:srgbClr val="00B050"/>
                </a:solidFill>
              </a:rPr>
            </a:br>
            <a:endParaRPr lang="en-US" sz="3600" b="1" dirty="0">
              <a:solidFill>
                <a:srgbClr val="00B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667000"/>
            <a:ext cx="3733799" cy="2800350"/>
          </a:xfrm>
          <a:prstGeom prst="rect">
            <a:avLst/>
          </a:prstGeom>
        </p:spPr>
      </p:pic>
    </p:spTree>
    <p:extLst>
      <p:ext uri="{BB962C8B-B14F-4D97-AF65-F5344CB8AC3E}">
        <p14:creationId xmlns:p14="http://schemas.microsoft.com/office/powerpoint/2010/main" val="183696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B050"/>
                </a:solidFill>
              </a:rPr>
              <a:t>2015 </a:t>
            </a:r>
            <a:r>
              <a:rPr lang="en-US" sz="3600" b="1" dirty="0" smtClean="0">
                <a:solidFill>
                  <a:srgbClr val="00B050"/>
                </a:solidFill>
              </a:rPr>
              <a:t>NATIONAL </a:t>
            </a:r>
            <a:r>
              <a:rPr lang="en-US" sz="3600" b="1" dirty="0" smtClean="0">
                <a:solidFill>
                  <a:srgbClr val="00B050"/>
                </a:solidFill>
              </a:rPr>
              <a:t>FRC </a:t>
            </a:r>
            <a:r>
              <a:rPr lang="en-US" sz="3600" b="1" dirty="0" smtClean="0">
                <a:solidFill>
                  <a:srgbClr val="00B050"/>
                </a:solidFill>
              </a:rPr>
              <a:t>Awardee: </a:t>
            </a:r>
            <a:r>
              <a:rPr lang="en-US" sz="3600" b="1" dirty="0">
                <a:solidFill>
                  <a:srgbClr val="00B050"/>
                </a:solidFill>
              </a:rPr>
              <a:t/>
            </a:r>
            <a:br>
              <a:rPr lang="en-US" sz="3600" b="1" dirty="0">
                <a:solidFill>
                  <a:srgbClr val="00B050"/>
                </a:solidFill>
              </a:rPr>
            </a:br>
            <a:r>
              <a:rPr lang="en-US" sz="3600" b="1" dirty="0"/>
              <a:t>Keene State College </a:t>
            </a:r>
            <a:br>
              <a:rPr lang="en-US" sz="3600" b="1" dirty="0"/>
            </a:br>
            <a:r>
              <a:rPr lang="en-US" sz="3600" b="1" i="1" dirty="0"/>
              <a:t>Narrative Category Winner, Education and Outreach</a:t>
            </a:r>
            <a:r>
              <a:rPr lang="en-US" sz="3600" dirty="0"/>
              <a:t/>
            </a:r>
            <a:br>
              <a:rPr lang="en-US" sz="3600" dirty="0"/>
            </a:br>
            <a:r>
              <a:rPr lang="en-US" sz="3600" b="1" dirty="0" smtClean="0">
                <a:solidFill>
                  <a:srgbClr val="00B050"/>
                </a:solidFill>
              </a:rPr>
              <a:t/>
            </a:r>
            <a:br>
              <a:rPr lang="en-US" sz="3600" b="1" dirty="0" smtClean="0">
                <a:solidFill>
                  <a:srgbClr val="00B050"/>
                </a:solidFill>
              </a:rPr>
            </a:b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666999"/>
            <a:ext cx="4834671" cy="3161961"/>
          </a:xfrm>
          <a:prstGeom prst="rect">
            <a:avLst/>
          </a:prstGeom>
        </p:spPr>
      </p:pic>
    </p:spTree>
    <p:extLst>
      <p:ext uri="{BB962C8B-B14F-4D97-AF65-F5344CB8AC3E}">
        <p14:creationId xmlns:p14="http://schemas.microsoft.com/office/powerpoint/2010/main" val="2184768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B050"/>
                </a:solidFill>
              </a:rPr>
              <a:t>2015 </a:t>
            </a:r>
            <a:r>
              <a:rPr lang="en-US" sz="4000" b="1" dirty="0" smtClean="0">
                <a:solidFill>
                  <a:srgbClr val="00B050"/>
                </a:solidFill>
              </a:rPr>
              <a:t>FRC Awardee:</a:t>
            </a:r>
            <a:r>
              <a:rPr lang="en-US" sz="3600" b="1" dirty="0">
                <a:solidFill>
                  <a:srgbClr val="00B050"/>
                </a:solidFill>
              </a:rPr>
              <a:t/>
            </a:r>
            <a:br>
              <a:rPr lang="en-US" sz="3600" b="1" dirty="0">
                <a:solidFill>
                  <a:srgbClr val="00B050"/>
                </a:solidFill>
              </a:rPr>
            </a:br>
            <a:r>
              <a:rPr lang="en-US" sz="3600" b="1" dirty="0">
                <a:solidFill>
                  <a:srgbClr val="00B050"/>
                </a:solidFill>
              </a:rPr>
              <a:t>Massachusetts Department of Environmental Protection </a:t>
            </a:r>
            <a:r>
              <a:rPr lang="en-US" sz="3600" b="1" dirty="0" smtClean="0">
                <a:solidFill>
                  <a:srgbClr val="00B050"/>
                </a:solidFill>
              </a:rPr>
              <a:t/>
            </a:r>
            <a:br>
              <a:rPr lang="en-US" sz="3600" b="1" dirty="0" smtClean="0">
                <a:solidFill>
                  <a:srgbClr val="00B050"/>
                </a:solidFill>
              </a:rPr>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766" y="2514600"/>
            <a:ext cx="6772468" cy="1738266"/>
          </a:xfrm>
          <a:prstGeom prst="rect">
            <a:avLst/>
          </a:prstGeom>
        </p:spPr>
      </p:pic>
    </p:spTree>
    <p:extLst>
      <p:ext uri="{BB962C8B-B14F-4D97-AF65-F5344CB8AC3E}">
        <p14:creationId xmlns:p14="http://schemas.microsoft.com/office/powerpoint/2010/main" val="3742891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0B050"/>
                </a:solidFill>
              </a:rPr>
              <a:t>2015 </a:t>
            </a:r>
            <a:r>
              <a:rPr lang="en-US" b="1" dirty="0" smtClean="0">
                <a:solidFill>
                  <a:srgbClr val="00B050"/>
                </a:solidFill>
              </a:rPr>
              <a:t>REGIONAL FRC Awardees:</a:t>
            </a:r>
            <a:r>
              <a:rPr lang="en-US" dirty="0" smtClean="0"/>
              <a:t> </a:t>
            </a:r>
            <a:endParaRPr lang="en-US" dirty="0"/>
          </a:p>
        </p:txBody>
      </p:sp>
      <p:sp>
        <p:nvSpPr>
          <p:cNvPr id="4" name="TextBox 3"/>
          <p:cNvSpPr txBox="1"/>
          <p:nvPr/>
        </p:nvSpPr>
        <p:spPr>
          <a:xfrm>
            <a:off x="1219200" y="1295400"/>
            <a:ext cx="6781800" cy="3816429"/>
          </a:xfrm>
          <a:prstGeom prst="rect">
            <a:avLst/>
          </a:prstGeom>
          <a:noFill/>
        </p:spPr>
        <p:txBody>
          <a:bodyPr wrap="square" rtlCol="0">
            <a:spAutoFit/>
          </a:bodyPr>
          <a:lstStyle/>
          <a:p>
            <a:endParaRPr lang="en-US" dirty="0" smtClean="0"/>
          </a:p>
          <a:p>
            <a:r>
              <a:rPr lang="en-US" sz="2800" dirty="0" smtClean="0"/>
              <a:t>MASSACHUSETTS College and Universities</a:t>
            </a:r>
          </a:p>
          <a:p>
            <a:endParaRPr lang="en-US" sz="2800" dirty="0"/>
          </a:p>
          <a:p>
            <a:r>
              <a:rPr lang="en-US" sz="2800" dirty="0"/>
              <a:t>Lesley University</a:t>
            </a:r>
          </a:p>
          <a:p>
            <a:r>
              <a:rPr lang="en-US" sz="2800" dirty="0"/>
              <a:t>UMass Lowell</a:t>
            </a:r>
          </a:p>
          <a:p>
            <a:r>
              <a:rPr lang="en-US" sz="2800" dirty="0"/>
              <a:t>Wellesley College</a:t>
            </a:r>
          </a:p>
          <a:p>
            <a:r>
              <a:rPr lang="en-US" sz="2800" dirty="0" smtClean="0"/>
              <a:t>Massachusetts Institute of Technology</a:t>
            </a:r>
            <a:r>
              <a:rPr lang="en-US" sz="2800" dirty="0"/>
              <a:t/>
            </a:r>
            <a:br>
              <a:rPr lang="en-US" sz="2800" dirty="0"/>
            </a:br>
            <a:r>
              <a:rPr lang="en-US" sz="2800" dirty="0"/>
              <a:t>Northeastern University</a:t>
            </a:r>
          </a:p>
          <a:p>
            <a:r>
              <a:rPr lang="en-US" sz="2800" dirty="0" smtClean="0"/>
              <a:t>Massachusetts Maritime Academy</a:t>
            </a:r>
            <a:endParaRPr lang="en-US" sz="2800" dirty="0"/>
          </a:p>
        </p:txBody>
      </p:sp>
    </p:spTree>
    <p:extLst>
      <p:ext uri="{BB962C8B-B14F-4D97-AF65-F5344CB8AC3E}">
        <p14:creationId xmlns:p14="http://schemas.microsoft.com/office/powerpoint/2010/main" val="51814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2746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b="1" smtClean="0"/>
              <a:t>U.S. 2030 Food Waste Reduction Goal </a:t>
            </a:r>
          </a:p>
        </p:txBody>
      </p:sp>
      <p:sp>
        <p:nvSpPr>
          <p:cNvPr id="3" name="TextBox 2"/>
          <p:cNvSpPr txBox="1"/>
          <p:nvPr/>
        </p:nvSpPr>
        <p:spPr>
          <a:xfrm>
            <a:off x="457200" y="1295400"/>
            <a:ext cx="8229600" cy="2032000"/>
          </a:xfrm>
          <a:prstGeom prst="rect">
            <a:avLst/>
          </a:prstGeom>
          <a:noFill/>
        </p:spPr>
        <p:txBody>
          <a:bodyPr>
            <a:spAutoFit/>
          </a:bodyPr>
          <a:lstStyle/>
          <a:p>
            <a:pPr marL="285750" indent="-285750" fontAlgn="base">
              <a:spcBef>
                <a:spcPct val="0"/>
              </a:spcBef>
              <a:spcAft>
                <a:spcPct val="0"/>
              </a:spcAf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On September 16, 2015, US EPA Deputy Administrator </a:t>
            </a:r>
            <a:r>
              <a:rPr lang="en-US" dirty="0" err="1">
                <a:solidFill>
                  <a:prstClr val="black"/>
                </a:solidFill>
                <a:latin typeface="Arial" panose="020B0604020202020204" pitchFamily="34" charset="0"/>
                <a:cs typeface="Arial" panose="020B0604020202020204" pitchFamily="34" charset="0"/>
              </a:rPr>
              <a:t>Meiburg</a:t>
            </a:r>
            <a:r>
              <a:rPr lang="en-US" dirty="0">
                <a:solidFill>
                  <a:prstClr val="black"/>
                </a:solidFill>
                <a:latin typeface="Arial" panose="020B0604020202020204" pitchFamily="34" charset="0"/>
                <a:cs typeface="Arial" panose="020B0604020202020204" pitchFamily="34" charset="0"/>
              </a:rPr>
              <a:t> and USDA Secretary Vilsack announced the United States’ first-ever national food waste reduction goal. </a:t>
            </a:r>
          </a:p>
          <a:p>
            <a:pPr marL="285750" indent="-285750" fontAlgn="base">
              <a:spcBef>
                <a:spcPct val="0"/>
              </a:spcBef>
              <a:spcAft>
                <a:spcPct val="0"/>
              </a:spcAf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Reduce wasted food by 50% by 2030.</a:t>
            </a:r>
          </a:p>
          <a:p>
            <a:pPr marL="285750" indent="-285750" fontAlgn="base">
              <a:spcBef>
                <a:spcPct val="0"/>
              </a:spcBef>
              <a:spcAft>
                <a:spcPct val="0"/>
              </a:spcAft>
              <a:buFont typeface="Arial" panose="020B0604020202020204" pitchFamily="34" charset="0"/>
              <a:buChar char="•"/>
              <a:defRPr/>
            </a:pPr>
            <a:endParaRPr lang="en-US" dirty="0">
              <a:solidFill>
                <a:prstClr val="black"/>
              </a:solidFill>
              <a:latin typeface="Arial" panose="020B0604020202020204" pitchFamily="34" charset="0"/>
              <a:cs typeface="Arial" panose="020B0604020202020204" pitchFamily="34" charset="0"/>
            </a:endParaRPr>
          </a:p>
          <a:p>
            <a:pPr marL="285750" indent="-285750" fontAlgn="base">
              <a:spcBef>
                <a:spcPct val="0"/>
              </a:spcBef>
              <a:spcAft>
                <a:spcPct val="0"/>
              </a:spcAft>
              <a:buFont typeface="Arial" panose="020B0604020202020204" pitchFamily="34" charset="0"/>
              <a:buChar char="•"/>
              <a:defRPr/>
            </a:pPr>
            <a:endParaRPr lang="en-US"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defRPr/>
            </a:pPr>
            <a:endParaRPr lang="en-US" dirty="0">
              <a:solidFill>
                <a:prstClr val="black"/>
              </a:solidFill>
              <a:latin typeface="Arial" panose="020B0604020202020204" pitchFamily="34" charset="0"/>
              <a:cs typeface="Arial" panose="020B0604020202020204" pitchFamily="34" charset="0"/>
            </a:endParaRPr>
          </a:p>
        </p:txBody>
      </p:sp>
      <p:pic>
        <p:nvPicPr>
          <p:cNvPr id="1843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27638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3013" y="2743200"/>
            <a:ext cx="44958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6573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U.S. Wasted Food Profile</a:t>
            </a:r>
            <a:endParaRPr lang="en-US" b="1" dirty="0">
              <a:solidFill>
                <a:srgbClr val="00B050"/>
              </a:solidFill>
            </a:endParaRPr>
          </a:p>
        </p:txBody>
      </p:sp>
      <p:pic>
        <p:nvPicPr>
          <p:cNvPr id="4" name="Picture 3"/>
          <p:cNvPicPr>
            <a:picLocks noChangeAspect="1"/>
          </p:cNvPicPr>
          <p:nvPr/>
        </p:nvPicPr>
        <p:blipFill>
          <a:blip r:embed="rId3"/>
          <a:stretch>
            <a:fillRect/>
          </a:stretch>
        </p:blipFill>
        <p:spPr>
          <a:xfrm>
            <a:off x="0" y="1586687"/>
            <a:ext cx="5430561" cy="39194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611" y="1755738"/>
            <a:ext cx="3581399" cy="3581399"/>
          </a:xfrm>
          <a:prstGeom prst="rect">
            <a:avLst/>
          </a:prstGeom>
        </p:spPr>
      </p:pic>
    </p:spTree>
    <p:extLst>
      <p:ext uri="{BB962C8B-B14F-4D97-AF65-F5344CB8AC3E}">
        <p14:creationId xmlns:p14="http://schemas.microsoft.com/office/powerpoint/2010/main" val="1531451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What is EPA Doing?</a:t>
            </a:r>
            <a:endParaRPr lang="en-US" b="1" dirty="0">
              <a:solidFill>
                <a:srgbClr val="00B050"/>
              </a:solidFill>
            </a:endParaRPr>
          </a:p>
        </p:txBody>
      </p:sp>
      <p:pic>
        <p:nvPicPr>
          <p:cNvPr id="4" name="Picture 3"/>
          <p:cNvPicPr>
            <a:picLocks noChangeAspect="1"/>
          </p:cNvPicPr>
          <p:nvPr/>
        </p:nvPicPr>
        <p:blipFill>
          <a:blip r:embed="rId3"/>
          <a:stretch>
            <a:fillRect/>
          </a:stretch>
        </p:blipFill>
        <p:spPr>
          <a:xfrm>
            <a:off x="5784411" y="1474244"/>
            <a:ext cx="1537578" cy="15737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94" y="1394631"/>
            <a:ext cx="3886200" cy="3846195"/>
          </a:xfrm>
          <a:prstGeom prst="rect">
            <a:avLst/>
          </a:prstGeom>
        </p:spPr>
      </p:pic>
      <p:sp>
        <p:nvSpPr>
          <p:cNvPr id="6" name="TextBox 5"/>
          <p:cNvSpPr txBox="1"/>
          <p:nvPr/>
        </p:nvSpPr>
        <p:spPr>
          <a:xfrm>
            <a:off x="4267200" y="3048000"/>
            <a:ext cx="4572000" cy="584775"/>
          </a:xfrm>
          <a:prstGeom prst="rect">
            <a:avLst/>
          </a:prstGeom>
          <a:noFill/>
        </p:spPr>
        <p:txBody>
          <a:bodyPr wrap="square" rtlCol="0">
            <a:spAutoFit/>
          </a:bodyPr>
          <a:lstStyle/>
          <a:p>
            <a:r>
              <a:rPr lang="en-US" sz="3200" b="1" dirty="0" smtClean="0">
                <a:solidFill>
                  <a:srgbClr val="00B050"/>
                </a:solidFill>
              </a:rPr>
              <a:t>Food Recovery Challenge</a:t>
            </a:r>
            <a:endParaRPr lang="en-US" sz="3200" b="1" dirty="0">
              <a:solidFill>
                <a:srgbClr val="00B050"/>
              </a:solidFill>
            </a:endParaRPr>
          </a:p>
        </p:txBody>
      </p:sp>
    </p:spTree>
    <p:extLst>
      <p:ext uri="{BB962C8B-B14F-4D97-AF65-F5344CB8AC3E}">
        <p14:creationId xmlns:p14="http://schemas.microsoft.com/office/powerpoint/2010/main" val="1981241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smtClean="0"/>
              <a:t>The Food Recovery Challenge </a:t>
            </a:r>
          </a:p>
        </p:txBody>
      </p:sp>
      <p:sp>
        <p:nvSpPr>
          <p:cNvPr id="14337" name="Rectangle 1"/>
          <p:cNvSpPr>
            <a:spLocks noChangeArrowheads="1"/>
          </p:cNvSpPr>
          <p:nvPr/>
        </p:nvSpPr>
        <p:spPr bwMode="auto">
          <a:xfrm>
            <a:off x="5330825" y="2757488"/>
            <a:ext cx="4194175" cy="3046412"/>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endParaRPr lang="en-US" u="sng" dirty="0">
              <a:solidFill>
                <a:srgbClr val="000000"/>
              </a:solidFill>
              <a:ea typeface="Calibri" pitchFamily="34" charset="0"/>
              <a:cs typeface="Calibri" pitchFamily="34" charset="0"/>
            </a:endParaRPr>
          </a:p>
          <a:p>
            <a:pPr eaLnBrk="0" fontAlgn="base" hangingPunct="0">
              <a:spcBef>
                <a:spcPct val="0"/>
              </a:spcBef>
              <a:spcAft>
                <a:spcPct val="0"/>
              </a:spcAft>
              <a:defRPr/>
            </a:pPr>
            <a:r>
              <a:rPr lang="en-US" sz="2000" b="1" u="sng" dirty="0">
                <a:solidFill>
                  <a:srgbClr val="000000"/>
                </a:solidFill>
                <a:ea typeface="Calibri" pitchFamily="34" charset="0"/>
                <a:cs typeface="Calibri" pitchFamily="34" charset="0"/>
              </a:rPr>
              <a:t>Benefits to participants: </a:t>
            </a:r>
          </a:p>
          <a:p>
            <a:pPr algn="ctr" eaLnBrk="0" fontAlgn="base" hangingPunct="0">
              <a:spcBef>
                <a:spcPct val="0"/>
              </a:spcBef>
              <a:spcAft>
                <a:spcPct val="0"/>
              </a:spcAft>
              <a:defRPr/>
            </a:pPr>
            <a:endParaRPr lang="en-US" sz="2000" u="sng" dirty="0">
              <a:solidFill>
                <a:srgbClr val="000000"/>
              </a:solidFill>
              <a:ea typeface="Calibri" pitchFamily="34" charset="0"/>
              <a:cs typeface="Calibri"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sz="2000" dirty="0">
                <a:solidFill>
                  <a:srgbClr val="000000"/>
                </a:solidFill>
                <a:ea typeface="Calibri" pitchFamily="34" charset="0"/>
                <a:cs typeface="Calibri" pitchFamily="34" charset="0"/>
              </a:rPr>
              <a:t>Improve your bottom line </a:t>
            </a:r>
          </a:p>
          <a:p>
            <a:pPr marL="285750" indent="-285750" eaLnBrk="0" fontAlgn="base" hangingPunct="0">
              <a:spcBef>
                <a:spcPct val="0"/>
              </a:spcBef>
              <a:spcAft>
                <a:spcPct val="0"/>
              </a:spcAft>
              <a:buFont typeface="Arial" panose="020B0604020202020204" pitchFamily="34" charset="0"/>
              <a:buChar char="•"/>
              <a:defRPr/>
            </a:pPr>
            <a:r>
              <a:rPr lang="en-US" sz="2000" dirty="0">
                <a:solidFill>
                  <a:srgbClr val="000000"/>
                </a:solidFill>
                <a:ea typeface="Calibri" pitchFamily="34" charset="0"/>
                <a:cs typeface="Calibri" pitchFamily="34" charset="0"/>
              </a:rPr>
              <a:t>Support your community</a:t>
            </a:r>
          </a:p>
          <a:p>
            <a:pPr marL="285750" indent="-285750" eaLnBrk="0" fontAlgn="base" hangingPunct="0">
              <a:spcBef>
                <a:spcPct val="0"/>
              </a:spcBef>
              <a:spcAft>
                <a:spcPct val="0"/>
              </a:spcAft>
              <a:buFont typeface="Arial" panose="020B0604020202020204" pitchFamily="34" charset="0"/>
              <a:buChar char="•"/>
              <a:defRPr/>
            </a:pPr>
            <a:r>
              <a:rPr lang="en-US" sz="2000" dirty="0">
                <a:solidFill>
                  <a:srgbClr val="000000"/>
                </a:solidFill>
                <a:ea typeface="Calibri" pitchFamily="34" charset="0"/>
                <a:cs typeface="Calibri" pitchFamily="34" charset="0"/>
              </a:rPr>
              <a:t>Reduce your environmental footprint</a:t>
            </a:r>
          </a:p>
          <a:p>
            <a:pPr algn="ctr" eaLnBrk="0" fontAlgn="base" hangingPunct="0">
              <a:spcBef>
                <a:spcPct val="0"/>
              </a:spcBef>
              <a:spcAft>
                <a:spcPct val="0"/>
              </a:spcAft>
              <a:defRPr/>
            </a:pPr>
            <a:endParaRPr lang="en-US" dirty="0">
              <a:solidFill>
                <a:srgbClr val="000000"/>
              </a:solidFill>
              <a:cs typeface="Arial" panose="020B0604020202020204" pitchFamily="34" charset="0"/>
            </a:endParaRPr>
          </a:p>
          <a:p>
            <a:pPr algn="ctr" eaLnBrk="0" fontAlgn="base" hangingPunct="0">
              <a:spcBef>
                <a:spcPct val="0"/>
              </a:spcBef>
              <a:spcAft>
                <a:spcPct val="0"/>
              </a:spcAft>
              <a:buFont typeface="Arial" pitchFamily="34" charset="0"/>
              <a:buChar char="•"/>
              <a:defRPr/>
            </a:pPr>
            <a:endParaRPr lang="en-US" dirty="0">
              <a:solidFill>
                <a:prstClr val="black"/>
              </a:solidFill>
              <a:cs typeface="Arial" panose="020B0604020202020204" pitchFamily="34" charset="0"/>
            </a:endParaRPr>
          </a:p>
          <a:p>
            <a:pPr algn="ctr" eaLnBrk="0" fontAlgn="base" hangingPunct="0">
              <a:spcBef>
                <a:spcPct val="0"/>
              </a:spcBef>
              <a:spcAft>
                <a:spcPct val="0"/>
              </a:spcAft>
              <a:defRPr/>
            </a:pPr>
            <a:endParaRPr lang="en-US" dirty="0">
              <a:solidFill>
                <a:srgbClr val="000000"/>
              </a:solidFill>
              <a:cs typeface="Arial" panose="020B0604020202020204" pitchFamily="34" charset="0"/>
            </a:endParaRPr>
          </a:p>
        </p:txBody>
      </p:sp>
      <p:pic>
        <p:nvPicPr>
          <p:cNvPr id="22532" name="Picture 9" descr="FRC Tray.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743200"/>
            <a:ext cx="4903788"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
          <p:cNvSpPr txBox="1">
            <a:spLocks noChangeArrowheads="1"/>
          </p:cNvSpPr>
          <p:nvPr/>
        </p:nvSpPr>
        <p:spPr bwMode="auto">
          <a:xfrm>
            <a:off x="1143000" y="1524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smtClean="0">
              <a:solidFill>
                <a:prstClr val="black"/>
              </a:solidFill>
              <a:latin typeface="Calibri" panose="020F0502020204030204" pitchFamily="34" charset="0"/>
            </a:endParaRPr>
          </a:p>
        </p:txBody>
      </p:sp>
      <p:sp>
        <p:nvSpPr>
          <p:cNvPr id="7" name="TextBox 6"/>
          <p:cNvSpPr txBox="1"/>
          <p:nvPr/>
        </p:nvSpPr>
        <p:spPr>
          <a:xfrm>
            <a:off x="457200" y="1216025"/>
            <a:ext cx="8667750" cy="1631950"/>
          </a:xfrm>
          <a:prstGeom prst="rect">
            <a:avLst/>
          </a:prstGeom>
          <a:noFill/>
        </p:spPr>
        <p:txBody>
          <a:bodyPr>
            <a:spAutoFit/>
          </a:bodyPr>
          <a:lstStyle/>
          <a:p>
            <a:pPr fontAlgn="base">
              <a:spcBef>
                <a:spcPct val="0"/>
              </a:spcBef>
              <a:spcAft>
                <a:spcPct val="0"/>
              </a:spcAft>
              <a:defRPr/>
            </a:pPr>
            <a:r>
              <a:rPr lang="en-US" sz="2000" b="1" u="sng" dirty="0">
                <a:solidFill>
                  <a:srgbClr val="000000"/>
                </a:solidFill>
                <a:ea typeface="Calibri" pitchFamily="34" charset="0"/>
                <a:cs typeface="Calibri" pitchFamily="34" charset="0"/>
              </a:rPr>
              <a:t>The Challenge encourages organizations to</a:t>
            </a:r>
            <a:r>
              <a:rPr lang="en-US" sz="2000" dirty="0">
                <a:solidFill>
                  <a:srgbClr val="000000"/>
                </a:solidFill>
                <a:ea typeface="Calibri" pitchFamily="34" charset="0"/>
                <a:cs typeface="Calibri" pitchFamily="34" charset="0"/>
              </a:rPr>
              <a:t>: </a:t>
            </a:r>
          </a:p>
          <a:p>
            <a:pPr fontAlgn="base">
              <a:spcBef>
                <a:spcPct val="0"/>
              </a:spcBef>
              <a:spcAft>
                <a:spcPct val="0"/>
              </a:spcAft>
              <a:defRPr/>
            </a:pPr>
            <a:endParaRPr lang="en-US" sz="2000" u="sng" dirty="0">
              <a:solidFill>
                <a:srgbClr val="000000"/>
              </a:solidFill>
              <a:ea typeface="Calibri" pitchFamily="34" charset="0"/>
              <a:cs typeface="Calibri" pitchFamily="34" charset="0"/>
            </a:endParaRPr>
          </a:p>
          <a:p>
            <a:pPr marL="285750" indent="-285750" eaLnBrk="0" fontAlgn="base" hangingPunct="0">
              <a:spcBef>
                <a:spcPct val="0"/>
              </a:spcBef>
              <a:spcAft>
                <a:spcPct val="0"/>
              </a:spcAft>
              <a:buFont typeface="Arial" panose="020B0604020202020204" pitchFamily="34" charset="0"/>
              <a:buChar char="•"/>
              <a:defRPr/>
            </a:pPr>
            <a:r>
              <a:rPr lang="en-US" sz="2000" dirty="0">
                <a:solidFill>
                  <a:srgbClr val="000000"/>
                </a:solidFill>
                <a:ea typeface="Calibri" pitchFamily="34" charset="0"/>
                <a:cs typeface="Calibri" pitchFamily="34" charset="0"/>
              </a:rPr>
              <a:t>Change practices to purchase leaner to minimize waste </a:t>
            </a:r>
          </a:p>
          <a:p>
            <a:pPr marL="285750" indent="-285750" fontAlgn="base">
              <a:spcBef>
                <a:spcPct val="0"/>
              </a:spcBef>
              <a:spcAft>
                <a:spcPct val="0"/>
              </a:spcAft>
              <a:buFont typeface="Arial" panose="020B0604020202020204" pitchFamily="34" charset="0"/>
              <a:buChar char="•"/>
              <a:defRPr/>
            </a:pPr>
            <a:r>
              <a:rPr lang="en-US" sz="2000" dirty="0">
                <a:solidFill>
                  <a:srgbClr val="000000"/>
                </a:solidFill>
                <a:ea typeface="Calibri" pitchFamily="34" charset="0"/>
                <a:cs typeface="Calibri" pitchFamily="34" charset="0"/>
              </a:rPr>
              <a:t>Divert surplus food away from landfills to local hunger relief organizations</a:t>
            </a:r>
          </a:p>
          <a:p>
            <a:pPr marL="285750" indent="-285750" fontAlgn="base">
              <a:spcBef>
                <a:spcPct val="0"/>
              </a:spcBef>
              <a:spcAft>
                <a:spcPct val="0"/>
              </a:spcAft>
              <a:buFont typeface="Arial" panose="020B0604020202020204" pitchFamily="34" charset="0"/>
              <a:buChar char="•"/>
              <a:defRPr/>
            </a:pPr>
            <a:r>
              <a:rPr lang="en-US" sz="2000" dirty="0">
                <a:solidFill>
                  <a:srgbClr val="000000"/>
                </a:solidFill>
                <a:ea typeface="Calibri" pitchFamily="34" charset="0"/>
                <a:cs typeface="Calibri" pitchFamily="34" charset="0"/>
              </a:rPr>
              <a:t>Compost food scraps</a:t>
            </a:r>
            <a:endParaRPr lang="en-US" sz="2000" dirty="0">
              <a:solidFill>
                <a:prstClr val="black"/>
              </a:solidFill>
              <a:cs typeface="Arial" panose="020B0604020202020204" pitchFamily="34" charset="0"/>
            </a:endParaRPr>
          </a:p>
        </p:txBody>
      </p:sp>
      <p:pic>
        <p:nvPicPr>
          <p:cNvPr id="2253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9225"/>
            <a:ext cx="10731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422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95300" y="3032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b="1" smtClean="0"/>
              <a:t>Challenge Accomplishments</a:t>
            </a:r>
          </a:p>
        </p:txBody>
      </p:sp>
      <p:sp>
        <p:nvSpPr>
          <p:cNvPr id="3" name="TextBox 2"/>
          <p:cNvSpPr txBox="1"/>
          <p:nvPr/>
        </p:nvSpPr>
        <p:spPr>
          <a:xfrm>
            <a:off x="3098800" y="1130300"/>
            <a:ext cx="5562600" cy="1908175"/>
          </a:xfrm>
          <a:prstGeom prst="rect">
            <a:avLst/>
          </a:prstGeom>
          <a:noFill/>
        </p:spPr>
        <p:txBody>
          <a:bodyPr>
            <a:spAutoFit/>
          </a:bodyPr>
          <a:lstStyle/>
          <a:p>
            <a:pPr marL="285750" indent="-285750">
              <a:buFont typeface="Arial" panose="020B0604020202020204" pitchFamily="34" charset="0"/>
              <a:buChar char="•"/>
              <a:defRPr/>
            </a:pPr>
            <a:r>
              <a:rPr lang="en-US" sz="2000" b="1" dirty="0">
                <a:solidFill>
                  <a:prstClr val="black"/>
                </a:solidFill>
                <a:cs typeface="Arial" panose="020B0604020202020204" pitchFamily="34" charset="0"/>
              </a:rPr>
              <a:t>Over 800 participants </a:t>
            </a:r>
            <a:r>
              <a:rPr lang="en-US" sz="2000" dirty="0">
                <a:solidFill>
                  <a:prstClr val="black"/>
                </a:solidFill>
                <a:cs typeface="Arial" panose="020B0604020202020204" pitchFamily="34" charset="0"/>
              </a:rPr>
              <a:t>- ranging from your local corner store to one of the largest hotel chains.</a:t>
            </a:r>
          </a:p>
          <a:p>
            <a:pPr marL="285750" indent="-285750">
              <a:buFont typeface="Arial" panose="020B0604020202020204" pitchFamily="34" charset="0"/>
              <a:buChar char="•"/>
              <a:defRPr/>
            </a:pPr>
            <a:endParaRPr lang="en-US" sz="2000" dirty="0">
              <a:solidFill>
                <a:prstClr val="black"/>
              </a:solidFill>
              <a:cs typeface="Arial" panose="020B0604020202020204" pitchFamily="34" charset="0"/>
            </a:endParaRPr>
          </a:p>
          <a:p>
            <a:pPr marL="285750" indent="-285750">
              <a:buFont typeface="Arial" panose="020B0604020202020204" pitchFamily="34" charset="0"/>
              <a:buChar char="•"/>
              <a:defRPr/>
            </a:pPr>
            <a:r>
              <a:rPr lang="en-US" sz="2000" dirty="0">
                <a:solidFill>
                  <a:prstClr val="black"/>
                </a:solidFill>
                <a:cs typeface="Arial" panose="020B0604020202020204" pitchFamily="34" charset="0"/>
              </a:rPr>
              <a:t>Our participants </a:t>
            </a:r>
            <a:r>
              <a:rPr lang="en-US" sz="2000" b="1" dirty="0">
                <a:solidFill>
                  <a:prstClr val="black"/>
                </a:solidFill>
                <a:cs typeface="Arial" panose="020B0604020202020204" pitchFamily="34" charset="0"/>
              </a:rPr>
              <a:t>prevented over 600,000 tons of wasted food</a:t>
            </a:r>
            <a:r>
              <a:rPr lang="en-US" sz="2000" dirty="0">
                <a:solidFill>
                  <a:prstClr val="black"/>
                </a:solidFill>
                <a:cs typeface="Arial" panose="020B0604020202020204" pitchFamily="34" charset="0"/>
              </a:rPr>
              <a:t> from going to landfills this year.</a:t>
            </a:r>
          </a:p>
          <a:p>
            <a:pPr algn="ctr">
              <a:defRPr/>
            </a:pPr>
            <a:endParaRPr lang="en-US" dirty="0">
              <a:solidFill>
                <a:prstClr val="black"/>
              </a:solidFill>
              <a:cs typeface="Arial" panose="020B0604020202020204" pitchFamily="34" charset="0"/>
            </a:endParaRPr>
          </a:p>
        </p:txBody>
      </p:sp>
      <p:pic>
        <p:nvPicPr>
          <p:cNvPr id="24580" name="Picture 10" descr="http://thegoodneighborcookbook.com/wp-content/uploads/2011/05/A-Full-Shopping-Cart-6125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044575"/>
            <a:ext cx="21336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4"/>
          <p:cNvSpPr>
            <a:spLocks noChangeArrowheads="1"/>
          </p:cNvSpPr>
          <p:nvPr/>
        </p:nvSpPr>
        <p:spPr bwMode="auto">
          <a:xfrm>
            <a:off x="457200" y="3657600"/>
            <a:ext cx="4152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 typeface="Arial" panose="020B0604020202020204" pitchFamily="34" charset="0"/>
              <a:buChar char="•"/>
            </a:pPr>
            <a:r>
              <a:rPr lang="en-US" altLang="en-US" sz="2000" smtClean="0">
                <a:solidFill>
                  <a:srgbClr val="000000"/>
                </a:solidFill>
                <a:latin typeface="Calibri" panose="020F0502020204030204" pitchFamily="34" charset="0"/>
              </a:rPr>
              <a:t>Challenge participants </a:t>
            </a:r>
            <a:r>
              <a:rPr lang="en-US" altLang="en-US" sz="2000" b="1" smtClean="0">
                <a:solidFill>
                  <a:srgbClr val="000000"/>
                </a:solidFill>
                <a:latin typeface="Calibri" panose="020F0502020204030204" pitchFamily="34" charset="0"/>
              </a:rPr>
              <a:t>dramatically increased source reduction </a:t>
            </a:r>
            <a:r>
              <a:rPr lang="en-US" altLang="en-US" sz="2000" smtClean="0">
                <a:solidFill>
                  <a:srgbClr val="000000"/>
                </a:solidFill>
                <a:latin typeface="Calibri" panose="020F0502020204030204" pitchFamily="34" charset="0"/>
              </a:rPr>
              <a:t>– from just 7,00 tons in 2013 to 85,000 tons in 2014.</a:t>
            </a:r>
          </a:p>
        </p:txBody>
      </p:sp>
      <p:pic>
        <p:nvPicPr>
          <p:cNvPr id="24582" name="Picture 5" descr="FWWebPg.png"/>
          <p:cNvPicPr>
            <a:picLocks noChangeAspect="1"/>
          </p:cNvPicPr>
          <p:nvPr/>
        </p:nvPicPr>
        <p:blipFill>
          <a:blip r:embed="rId4">
            <a:extLst>
              <a:ext uri="{28A0092B-C50C-407E-A947-70E740481C1C}">
                <a14:useLocalDpi xmlns:a14="http://schemas.microsoft.com/office/drawing/2010/main" val="0"/>
              </a:ext>
            </a:extLst>
          </a:blip>
          <a:srcRect t="12048" b="3613"/>
          <a:stretch>
            <a:fillRect/>
          </a:stretch>
        </p:blipFill>
        <p:spPr bwMode="auto">
          <a:xfrm>
            <a:off x="5029200" y="3124200"/>
            <a:ext cx="3073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745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799" cy="1143000"/>
          </a:xfrm>
        </p:spPr>
        <p:txBody>
          <a:bodyPr/>
          <a:lstStyle/>
          <a:p>
            <a:r>
              <a:rPr lang="en-US" sz="4000" b="1" dirty="0" smtClean="0">
                <a:solidFill>
                  <a:srgbClr val="00B050"/>
                </a:solidFill>
              </a:rPr>
              <a:t>2015 Food Recovery Challenge</a:t>
            </a:r>
            <a:br>
              <a:rPr lang="en-US" sz="4000" b="1" dirty="0" smtClean="0">
                <a:solidFill>
                  <a:srgbClr val="00B050"/>
                </a:solidFill>
              </a:rPr>
            </a:br>
            <a:r>
              <a:rPr lang="en-US" sz="4000" b="1" dirty="0" smtClean="0">
                <a:solidFill>
                  <a:srgbClr val="00B050"/>
                </a:solidFill>
              </a:rPr>
              <a:t>Data-Driven Awardees</a:t>
            </a:r>
            <a:endParaRPr lang="en-US" sz="4000" b="1" dirty="0">
              <a:solidFill>
                <a:srgbClr val="00B050"/>
              </a:solidFill>
            </a:endParaRPr>
          </a:p>
        </p:txBody>
      </p:sp>
      <p:sp>
        <p:nvSpPr>
          <p:cNvPr id="3" name="TextBox 2"/>
          <p:cNvSpPr txBox="1"/>
          <p:nvPr/>
        </p:nvSpPr>
        <p:spPr>
          <a:xfrm>
            <a:off x="344895" y="1600200"/>
            <a:ext cx="8153400" cy="4031873"/>
          </a:xfrm>
          <a:prstGeom prst="rect">
            <a:avLst/>
          </a:prstGeom>
          <a:noFill/>
        </p:spPr>
        <p:txBody>
          <a:bodyPr wrap="square" rtlCol="0">
            <a:spAutoFit/>
          </a:bodyPr>
          <a:lstStyle/>
          <a:p>
            <a:r>
              <a:rPr lang="en-US" i="1" dirty="0">
                <a:solidFill>
                  <a:prstClr val="black"/>
                </a:solidFill>
              </a:rPr>
              <a:t>                                                                                               </a:t>
            </a:r>
            <a:endParaRPr lang="en-US" dirty="0" smtClean="0">
              <a:solidFill>
                <a:prstClr val="black"/>
              </a:solidFill>
            </a:endParaRPr>
          </a:p>
          <a:p>
            <a:r>
              <a:rPr lang="en-US" sz="2000" b="1" dirty="0" smtClean="0">
                <a:solidFill>
                  <a:srgbClr val="FF0000"/>
                </a:solidFill>
              </a:rPr>
              <a:t>Colleges and Universities:  </a:t>
            </a:r>
            <a:r>
              <a:rPr lang="en-US" sz="2000" dirty="0" smtClean="0">
                <a:solidFill>
                  <a:srgbClr val="FF0000"/>
                </a:solidFill>
              </a:rPr>
              <a:t>Salem State University; Salem, Massachusetts </a:t>
            </a:r>
          </a:p>
          <a:p>
            <a:r>
              <a:rPr lang="en-US" sz="2000" b="1" dirty="0" smtClean="0">
                <a:solidFill>
                  <a:prstClr val="black"/>
                </a:solidFill>
              </a:rPr>
              <a:t>K-12 </a:t>
            </a:r>
            <a:r>
              <a:rPr lang="en-US" sz="2000" b="1" dirty="0">
                <a:solidFill>
                  <a:prstClr val="black"/>
                </a:solidFill>
              </a:rPr>
              <a:t>Schools</a:t>
            </a:r>
            <a:r>
              <a:rPr lang="en-US" sz="2000" dirty="0">
                <a:solidFill>
                  <a:prstClr val="black"/>
                </a:solidFill>
              </a:rPr>
              <a:t>:  Pearl City High </a:t>
            </a:r>
            <a:r>
              <a:rPr lang="en-US" sz="2000" dirty="0" smtClean="0">
                <a:solidFill>
                  <a:prstClr val="black"/>
                </a:solidFill>
              </a:rPr>
              <a:t>School; </a:t>
            </a:r>
            <a:r>
              <a:rPr lang="en-US" sz="2000" dirty="0">
                <a:solidFill>
                  <a:prstClr val="black"/>
                </a:solidFill>
              </a:rPr>
              <a:t>Honolulu, Hawaii</a:t>
            </a:r>
          </a:p>
          <a:p>
            <a:r>
              <a:rPr lang="en-US" sz="2000" b="1" dirty="0">
                <a:solidFill>
                  <a:prstClr val="black"/>
                </a:solidFill>
              </a:rPr>
              <a:t>Grocers</a:t>
            </a:r>
            <a:r>
              <a:rPr lang="en-US" sz="2000" dirty="0">
                <a:solidFill>
                  <a:prstClr val="black"/>
                </a:solidFill>
              </a:rPr>
              <a:t>:  Sprouts Farmers </a:t>
            </a:r>
            <a:r>
              <a:rPr lang="en-US" sz="2000" dirty="0" smtClean="0">
                <a:solidFill>
                  <a:prstClr val="black"/>
                </a:solidFill>
              </a:rPr>
              <a:t>Markets; </a:t>
            </a:r>
            <a:r>
              <a:rPr lang="en-US" sz="2000" dirty="0">
                <a:solidFill>
                  <a:prstClr val="black"/>
                </a:solidFill>
              </a:rPr>
              <a:t>Tucson, Arizona </a:t>
            </a:r>
          </a:p>
          <a:p>
            <a:r>
              <a:rPr lang="en-US" sz="2000" b="1" dirty="0">
                <a:solidFill>
                  <a:prstClr val="black"/>
                </a:solidFill>
              </a:rPr>
              <a:t>Hospitality</a:t>
            </a:r>
            <a:r>
              <a:rPr lang="en-US" sz="2000" dirty="0">
                <a:solidFill>
                  <a:prstClr val="black"/>
                </a:solidFill>
              </a:rPr>
              <a:t>:  Ortega National Parks, </a:t>
            </a:r>
            <a:r>
              <a:rPr lang="en-US" sz="2000" dirty="0" smtClean="0">
                <a:solidFill>
                  <a:prstClr val="black"/>
                </a:solidFill>
              </a:rPr>
              <a:t>LLC: </a:t>
            </a:r>
            <a:r>
              <a:rPr lang="en-US" sz="2000" dirty="0">
                <a:solidFill>
                  <a:prstClr val="black"/>
                </a:solidFill>
              </a:rPr>
              <a:t>White Sands Trading </a:t>
            </a:r>
            <a:r>
              <a:rPr lang="en-US" sz="2000" dirty="0" smtClean="0">
                <a:solidFill>
                  <a:prstClr val="black"/>
                </a:solidFill>
              </a:rPr>
              <a:t>Company; Alamogordo</a:t>
            </a:r>
            <a:r>
              <a:rPr lang="en-US" sz="2000" dirty="0">
                <a:solidFill>
                  <a:prstClr val="black"/>
                </a:solidFill>
              </a:rPr>
              <a:t>, New Mexico</a:t>
            </a:r>
          </a:p>
          <a:p>
            <a:r>
              <a:rPr lang="en-US" sz="2000" b="1" dirty="0">
                <a:solidFill>
                  <a:prstClr val="black"/>
                </a:solidFill>
              </a:rPr>
              <a:t>Restaurants and Food Service Providers</a:t>
            </a:r>
            <a:r>
              <a:rPr lang="en-US" sz="2000" dirty="0">
                <a:solidFill>
                  <a:prstClr val="black"/>
                </a:solidFill>
              </a:rPr>
              <a:t>:  Serendipity </a:t>
            </a:r>
            <a:r>
              <a:rPr lang="en-US" sz="2000" dirty="0" smtClean="0">
                <a:solidFill>
                  <a:prstClr val="black"/>
                </a:solidFill>
              </a:rPr>
              <a:t>Catering; </a:t>
            </a:r>
            <a:r>
              <a:rPr lang="en-US" sz="2000" dirty="0">
                <a:solidFill>
                  <a:prstClr val="black"/>
                </a:solidFill>
              </a:rPr>
              <a:t>Denver, Colorado</a:t>
            </a:r>
          </a:p>
          <a:p>
            <a:r>
              <a:rPr lang="en-US" sz="2000" b="1" dirty="0">
                <a:solidFill>
                  <a:prstClr val="black"/>
                </a:solidFill>
              </a:rPr>
              <a:t>Sports and Entertainment Venues</a:t>
            </a:r>
            <a:r>
              <a:rPr lang="en-US" sz="2000" dirty="0">
                <a:solidFill>
                  <a:prstClr val="black"/>
                </a:solidFill>
              </a:rPr>
              <a:t>:  SAVOR…Chicago-McCormick Place </a:t>
            </a:r>
            <a:r>
              <a:rPr lang="en-US" sz="2000" dirty="0" smtClean="0">
                <a:solidFill>
                  <a:prstClr val="black"/>
                </a:solidFill>
              </a:rPr>
              <a:t>South; </a:t>
            </a:r>
            <a:r>
              <a:rPr lang="en-US" sz="2000" dirty="0">
                <a:solidFill>
                  <a:prstClr val="black"/>
                </a:solidFill>
              </a:rPr>
              <a:t>Chicago Illinois </a:t>
            </a:r>
          </a:p>
          <a:p>
            <a:r>
              <a:rPr lang="en-US" sz="2000" b="1" dirty="0">
                <a:solidFill>
                  <a:prstClr val="black"/>
                </a:solidFill>
              </a:rPr>
              <a:t>Other Organization</a:t>
            </a:r>
            <a:r>
              <a:rPr lang="en-US" sz="2000" dirty="0">
                <a:solidFill>
                  <a:prstClr val="black"/>
                </a:solidFill>
              </a:rPr>
              <a:t>:  Orange County Sheriff’s Department, Theo Lacy </a:t>
            </a:r>
            <a:r>
              <a:rPr lang="en-US" sz="2000" dirty="0" smtClean="0">
                <a:solidFill>
                  <a:prstClr val="black"/>
                </a:solidFill>
              </a:rPr>
              <a:t>Facility; </a:t>
            </a:r>
            <a:r>
              <a:rPr lang="en-US" sz="2000" dirty="0">
                <a:solidFill>
                  <a:prstClr val="black"/>
                </a:solidFill>
              </a:rPr>
              <a:t>Orange, California</a:t>
            </a:r>
          </a:p>
          <a:p>
            <a:r>
              <a:rPr lang="en-US" i="1" dirty="0">
                <a:solidFill>
                  <a:prstClr val="black"/>
                </a:solidFill>
              </a:rPr>
              <a:t> </a:t>
            </a:r>
            <a:endParaRPr lang="en-US" dirty="0">
              <a:solidFill>
                <a:prstClr val="black"/>
              </a:solidFill>
            </a:endParaRPr>
          </a:p>
        </p:txBody>
      </p:sp>
      <p:pic>
        <p:nvPicPr>
          <p:cNvPr id="4" name="Picture 3"/>
          <p:cNvPicPr>
            <a:picLocks noChangeAspect="1"/>
          </p:cNvPicPr>
          <p:nvPr/>
        </p:nvPicPr>
        <p:blipFill>
          <a:blip r:embed="rId3"/>
          <a:stretch>
            <a:fillRect/>
          </a:stretch>
        </p:blipFill>
        <p:spPr>
          <a:xfrm>
            <a:off x="313898" y="255896"/>
            <a:ext cx="1134725" cy="1161742"/>
          </a:xfrm>
          <a:prstGeom prst="rect">
            <a:avLst/>
          </a:prstGeom>
        </p:spPr>
      </p:pic>
    </p:spTree>
    <p:extLst>
      <p:ext uri="{BB962C8B-B14F-4D97-AF65-F5344CB8AC3E}">
        <p14:creationId xmlns:p14="http://schemas.microsoft.com/office/powerpoint/2010/main" val="3009634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650" y="274638"/>
            <a:ext cx="7318149" cy="1143000"/>
          </a:xfrm>
        </p:spPr>
        <p:txBody>
          <a:bodyPr/>
          <a:lstStyle/>
          <a:p>
            <a:r>
              <a:rPr lang="en-US" sz="4000" b="1" dirty="0" smtClean="0">
                <a:solidFill>
                  <a:srgbClr val="00B050"/>
                </a:solidFill>
              </a:rPr>
              <a:t>2015 Food </a:t>
            </a:r>
            <a:r>
              <a:rPr lang="en-US" sz="4000" b="1" dirty="0">
                <a:solidFill>
                  <a:srgbClr val="00B050"/>
                </a:solidFill>
              </a:rPr>
              <a:t>Recovery </a:t>
            </a:r>
            <a:r>
              <a:rPr lang="en-US" sz="4000" b="1" dirty="0" smtClean="0">
                <a:solidFill>
                  <a:srgbClr val="00B050"/>
                </a:solidFill>
              </a:rPr>
              <a:t>Challenge</a:t>
            </a:r>
            <a:br>
              <a:rPr lang="en-US" sz="4000" b="1" dirty="0" smtClean="0">
                <a:solidFill>
                  <a:srgbClr val="00B050"/>
                </a:solidFill>
              </a:rPr>
            </a:br>
            <a:r>
              <a:rPr lang="en-US" sz="4000" b="1" dirty="0" smtClean="0">
                <a:solidFill>
                  <a:srgbClr val="00B050"/>
                </a:solidFill>
              </a:rPr>
              <a:t>Narrative Awardees</a:t>
            </a:r>
            <a:endParaRPr lang="en-US" sz="4000" b="1" dirty="0">
              <a:solidFill>
                <a:srgbClr val="00B050"/>
              </a:solidFill>
            </a:endParaRPr>
          </a:p>
        </p:txBody>
      </p:sp>
      <p:pic>
        <p:nvPicPr>
          <p:cNvPr id="3" name="Picture 2"/>
          <p:cNvPicPr>
            <a:picLocks noChangeAspect="1"/>
          </p:cNvPicPr>
          <p:nvPr/>
        </p:nvPicPr>
        <p:blipFill>
          <a:blip r:embed="rId3"/>
          <a:stretch>
            <a:fillRect/>
          </a:stretch>
        </p:blipFill>
        <p:spPr>
          <a:xfrm>
            <a:off x="250208" y="274638"/>
            <a:ext cx="1140051" cy="1164437"/>
          </a:xfrm>
          <a:prstGeom prst="rect">
            <a:avLst/>
          </a:prstGeom>
        </p:spPr>
      </p:pic>
      <p:sp>
        <p:nvSpPr>
          <p:cNvPr id="4" name="Rectangle 3"/>
          <p:cNvSpPr/>
          <p:nvPr/>
        </p:nvSpPr>
        <p:spPr>
          <a:xfrm>
            <a:off x="667602" y="1752600"/>
            <a:ext cx="8001000" cy="4093428"/>
          </a:xfrm>
          <a:prstGeom prst="rect">
            <a:avLst/>
          </a:prstGeom>
        </p:spPr>
        <p:txBody>
          <a:bodyPr wrap="square">
            <a:spAutoFit/>
          </a:bodyPr>
          <a:lstStyle/>
          <a:p>
            <a:pPr lvl="0"/>
            <a:r>
              <a:rPr lang="en-US" sz="2000" b="1" dirty="0" smtClean="0">
                <a:solidFill>
                  <a:prstClr val="black"/>
                </a:solidFill>
              </a:rPr>
              <a:t>Source </a:t>
            </a:r>
            <a:r>
              <a:rPr lang="en-US" sz="2000" b="1" dirty="0">
                <a:solidFill>
                  <a:prstClr val="black"/>
                </a:solidFill>
              </a:rPr>
              <a:t>Reduction Winner</a:t>
            </a:r>
            <a:r>
              <a:rPr lang="en-US" sz="2000" dirty="0">
                <a:solidFill>
                  <a:prstClr val="black"/>
                </a:solidFill>
              </a:rPr>
              <a:t>:  University </a:t>
            </a:r>
            <a:r>
              <a:rPr lang="en-US" sz="2000" dirty="0" smtClean="0">
                <a:solidFill>
                  <a:prstClr val="black"/>
                </a:solidFill>
              </a:rPr>
              <a:t>of California </a:t>
            </a:r>
            <a:r>
              <a:rPr lang="en-US" sz="2000" dirty="0">
                <a:solidFill>
                  <a:prstClr val="black"/>
                </a:solidFill>
              </a:rPr>
              <a:t>(UC</a:t>
            </a:r>
            <a:r>
              <a:rPr lang="en-US" sz="2000" dirty="0" smtClean="0">
                <a:solidFill>
                  <a:prstClr val="black"/>
                </a:solidFill>
              </a:rPr>
              <a:t>) </a:t>
            </a:r>
            <a:r>
              <a:rPr lang="en-US" sz="2000" dirty="0">
                <a:solidFill>
                  <a:prstClr val="black"/>
                </a:solidFill>
              </a:rPr>
              <a:t>Santa </a:t>
            </a:r>
            <a:r>
              <a:rPr lang="en-US" sz="2000" dirty="0" smtClean="0">
                <a:solidFill>
                  <a:prstClr val="black"/>
                </a:solidFill>
              </a:rPr>
              <a:t>Cruz; </a:t>
            </a:r>
            <a:r>
              <a:rPr lang="en-US" sz="2000" dirty="0">
                <a:solidFill>
                  <a:prstClr val="black"/>
                </a:solidFill>
              </a:rPr>
              <a:t>Santa Cruz, California</a:t>
            </a:r>
          </a:p>
          <a:p>
            <a:pPr lvl="0"/>
            <a:r>
              <a:rPr lang="en-US" sz="2000" b="1" dirty="0">
                <a:solidFill>
                  <a:srgbClr val="FF0000"/>
                </a:solidFill>
              </a:rPr>
              <a:t>Source Reduction Honorable Mention:</a:t>
            </a:r>
            <a:r>
              <a:rPr lang="en-US" sz="2000" dirty="0">
                <a:solidFill>
                  <a:srgbClr val="FF0000"/>
                </a:solidFill>
              </a:rPr>
              <a:t> Clark </a:t>
            </a:r>
            <a:r>
              <a:rPr lang="en-US" sz="2000" dirty="0" smtClean="0">
                <a:solidFill>
                  <a:srgbClr val="FF0000"/>
                </a:solidFill>
              </a:rPr>
              <a:t>University; </a:t>
            </a:r>
            <a:r>
              <a:rPr lang="en-US" sz="2000" dirty="0">
                <a:solidFill>
                  <a:srgbClr val="FF0000"/>
                </a:solidFill>
              </a:rPr>
              <a:t>Worchester, Massachusetts </a:t>
            </a:r>
          </a:p>
          <a:p>
            <a:pPr lvl="0"/>
            <a:r>
              <a:rPr lang="en-US" sz="2000" b="1" dirty="0">
                <a:solidFill>
                  <a:prstClr val="black"/>
                </a:solidFill>
              </a:rPr>
              <a:t>Leadership Winner:</a:t>
            </a:r>
            <a:r>
              <a:rPr lang="en-US" sz="2000" dirty="0">
                <a:solidFill>
                  <a:prstClr val="black"/>
                </a:solidFill>
              </a:rPr>
              <a:t>  MB Financial Park at Rosemont/Village of </a:t>
            </a:r>
            <a:r>
              <a:rPr lang="en-US" sz="2000" dirty="0" smtClean="0">
                <a:solidFill>
                  <a:prstClr val="black"/>
                </a:solidFill>
              </a:rPr>
              <a:t>Rosemont; </a:t>
            </a:r>
            <a:r>
              <a:rPr lang="en-US" sz="2000" dirty="0">
                <a:solidFill>
                  <a:prstClr val="black"/>
                </a:solidFill>
              </a:rPr>
              <a:t>Rosemont, Illinois</a:t>
            </a:r>
          </a:p>
          <a:p>
            <a:pPr lvl="0"/>
            <a:r>
              <a:rPr lang="en-US" sz="2000" b="1" dirty="0">
                <a:solidFill>
                  <a:prstClr val="black"/>
                </a:solidFill>
              </a:rPr>
              <a:t>Innovation Winner:</a:t>
            </a:r>
            <a:r>
              <a:rPr lang="en-US" sz="2000" dirty="0">
                <a:solidFill>
                  <a:prstClr val="black"/>
                </a:solidFill>
              </a:rPr>
              <a:t>  Crystal </a:t>
            </a:r>
            <a:r>
              <a:rPr lang="en-US" sz="2000" dirty="0" smtClean="0">
                <a:solidFill>
                  <a:prstClr val="black"/>
                </a:solidFill>
              </a:rPr>
              <a:t>Creamery; </a:t>
            </a:r>
            <a:r>
              <a:rPr lang="en-US" sz="2000" dirty="0">
                <a:solidFill>
                  <a:prstClr val="black"/>
                </a:solidFill>
              </a:rPr>
              <a:t>Modesto, California </a:t>
            </a:r>
          </a:p>
          <a:p>
            <a:pPr lvl="0"/>
            <a:r>
              <a:rPr lang="en-US" sz="2000" b="1" dirty="0">
                <a:solidFill>
                  <a:prstClr val="black"/>
                </a:solidFill>
              </a:rPr>
              <a:t>Innovation Honorable Mention:</a:t>
            </a:r>
            <a:r>
              <a:rPr lang="en-US" sz="2000" dirty="0">
                <a:solidFill>
                  <a:prstClr val="black"/>
                </a:solidFill>
              </a:rPr>
              <a:t> City of Philadelphia: </a:t>
            </a:r>
            <a:r>
              <a:rPr lang="en-US" sz="2000" dirty="0" smtClean="0">
                <a:solidFill>
                  <a:prstClr val="black"/>
                </a:solidFill>
              </a:rPr>
              <a:t>Philadelphia </a:t>
            </a:r>
            <a:r>
              <a:rPr lang="en-US" sz="2000" dirty="0">
                <a:solidFill>
                  <a:prstClr val="black"/>
                </a:solidFill>
              </a:rPr>
              <a:t>Prison </a:t>
            </a:r>
            <a:r>
              <a:rPr lang="en-US" sz="2000" dirty="0" smtClean="0">
                <a:solidFill>
                  <a:prstClr val="black"/>
                </a:solidFill>
              </a:rPr>
              <a:t>System</a:t>
            </a:r>
            <a:r>
              <a:rPr lang="en-US" sz="2000" dirty="0">
                <a:solidFill>
                  <a:prstClr val="black"/>
                </a:solidFill>
              </a:rPr>
              <a:t>;</a:t>
            </a:r>
            <a:r>
              <a:rPr lang="en-US" sz="2000" dirty="0" smtClean="0">
                <a:solidFill>
                  <a:prstClr val="black"/>
                </a:solidFill>
              </a:rPr>
              <a:t> Philadelphia, </a:t>
            </a:r>
            <a:r>
              <a:rPr lang="en-US" sz="2000" dirty="0">
                <a:solidFill>
                  <a:prstClr val="black"/>
                </a:solidFill>
              </a:rPr>
              <a:t>Pennsylvania </a:t>
            </a:r>
          </a:p>
          <a:p>
            <a:pPr lvl="0"/>
            <a:r>
              <a:rPr lang="en-US" sz="2000" b="1" dirty="0">
                <a:solidFill>
                  <a:srgbClr val="FF0000"/>
                </a:solidFill>
              </a:rPr>
              <a:t>Education and Outreach Winner</a:t>
            </a:r>
            <a:r>
              <a:rPr lang="en-US" sz="2000" dirty="0">
                <a:solidFill>
                  <a:srgbClr val="FF0000"/>
                </a:solidFill>
              </a:rPr>
              <a:t>:  Keene State </a:t>
            </a:r>
            <a:r>
              <a:rPr lang="en-US" sz="2000" dirty="0" smtClean="0">
                <a:solidFill>
                  <a:srgbClr val="FF0000"/>
                </a:solidFill>
              </a:rPr>
              <a:t>College; </a:t>
            </a:r>
            <a:r>
              <a:rPr lang="en-US" sz="2000" dirty="0">
                <a:solidFill>
                  <a:srgbClr val="FF0000"/>
                </a:solidFill>
              </a:rPr>
              <a:t>Keene, New Hampshire </a:t>
            </a:r>
          </a:p>
          <a:p>
            <a:pPr lvl="0"/>
            <a:r>
              <a:rPr lang="en-US" sz="2000" b="1" dirty="0">
                <a:solidFill>
                  <a:prstClr val="black"/>
                </a:solidFill>
              </a:rPr>
              <a:t>Endorser Winner:</a:t>
            </a:r>
            <a:r>
              <a:rPr lang="en-US" sz="2000" dirty="0">
                <a:solidFill>
                  <a:prstClr val="black"/>
                </a:solidFill>
              </a:rPr>
              <a:t>  Massachusetts Department of Environmental </a:t>
            </a:r>
            <a:r>
              <a:rPr lang="en-US" sz="2000" dirty="0" smtClean="0">
                <a:solidFill>
                  <a:prstClr val="black"/>
                </a:solidFill>
              </a:rPr>
              <a:t>Protection; Massachusetts</a:t>
            </a:r>
            <a:endParaRPr lang="en-US" sz="2000" dirty="0">
              <a:solidFill>
                <a:prstClr val="black"/>
              </a:solidFill>
            </a:endParaRPr>
          </a:p>
        </p:txBody>
      </p:sp>
    </p:spTree>
    <p:extLst>
      <p:ext uri="{BB962C8B-B14F-4D97-AF65-F5344CB8AC3E}">
        <p14:creationId xmlns:p14="http://schemas.microsoft.com/office/powerpoint/2010/main" val="4265552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1143000"/>
          </a:xfrm>
        </p:spPr>
        <p:txBody>
          <a:bodyPr/>
          <a:lstStyle/>
          <a:p>
            <a:r>
              <a:rPr lang="en-US" sz="3600" b="1" dirty="0">
                <a:solidFill>
                  <a:srgbClr val="00B050"/>
                </a:solidFill>
              </a:rPr>
              <a:t>2015 </a:t>
            </a:r>
            <a:r>
              <a:rPr lang="en-US" sz="3600" b="1" dirty="0" smtClean="0">
                <a:solidFill>
                  <a:srgbClr val="00B050"/>
                </a:solidFill>
              </a:rPr>
              <a:t>NATIONAL FRC </a:t>
            </a:r>
            <a:r>
              <a:rPr lang="en-US" sz="3600" b="1" dirty="0">
                <a:solidFill>
                  <a:srgbClr val="00B050"/>
                </a:solidFill>
              </a:rPr>
              <a:t>Awardee: </a:t>
            </a:r>
            <a:br>
              <a:rPr lang="en-US" sz="3600" b="1" dirty="0">
                <a:solidFill>
                  <a:srgbClr val="00B050"/>
                </a:solidFill>
              </a:rPr>
            </a:br>
            <a:r>
              <a:rPr lang="en-US" sz="3600" b="1" dirty="0"/>
              <a:t>Salem State </a:t>
            </a:r>
            <a:r>
              <a:rPr lang="en-US" sz="3600" b="1" dirty="0" smtClean="0"/>
              <a:t>University </a:t>
            </a:r>
            <a:br>
              <a:rPr lang="en-US" sz="3600" b="1" dirty="0" smtClean="0"/>
            </a:br>
            <a:r>
              <a:rPr lang="en-US" sz="3600" b="1" dirty="0" smtClean="0"/>
              <a:t>(operated by </a:t>
            </a:r>
            <a:r>
              <a:rPr lang="en-US" sz="3600" b="1" dirty="0" err="1" smtClean="0"/>
              <a:t>Chartwells</a:t>
            </a:r>
            <a:r>
              <a:rPr lang="en-US" sz="3600" b="1" dirty="0" smtClean="0"/>
              <a:t>) </a:t>
            </a:r>
            <a:r>
              <a:rPr lang="en-US" sz="3600" b="1" dirty="0"/>
              <a:t/>
            </a:r>
            <a:br>
              <a:rPr lang="en-US" sz="3600" b="1" dirty="0"/>
            </a:br>
            <a:r>
              <a:rPr lang="en-US" sz="3600" b="1" i="1" dirty="0"/>
              <a:t>Data-driven Winner, Colleges and Universities</a:t>
            </a:r>
            <a:r>
              <a:rPr lang="en-US" sz="3600" b="1" dirty="0">
                <a:solidFill>
                  <a:srgbClr val="00B050"/>
                </a:solidFill>
              </a:rPr>
              <a:t/>
            </a:r>
            <a:br>
              <a:rPr lang="en-US" sz="3600" b="1" dirty="0">
                <a:solidFill>
                  <a:srgbClr val="00B050"/>
                </a:solidFill>
              </a:rPr>
            </a:br>
            <a:endParaRPr lang="en-US" sz="3600" b="1" dirty="0">
              <a:solidFill>
                <a:srgbClr val="00B05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74" y="3276600"/>
            <a:ext cx="3657600" cy="2057399"/>
          </a:xfrm>
          <a:prstGeom prst="rect">
            <a:avLst/>
          </a:prstGeom>
        </p:spPr>
      </p:pic>
    </p:spTree>
    <p:extLst>
      <p:ext uri="{BB962C8B-B14F-4D97-AF65-F5344CB8AC3E}">
        <p14:creationId xmlns:p14="http://schemas.microsoft.com/office/powerpoint/2010/main" val="3447998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4FB079ED-7346-46DB-BB34-354C3A54BFEC}">
  <ds:schemaRefs>
    <ds:schemaRef ds:uri="ESRI.ArcGIS.Mapping.OfficeIntegration.PowerPointInfo"/>
  </ds:schemaRefs>
</ds:datastoreItem>
</file>

<file path=customXml/itemProps10.xml><?xml version="1.0" encoding="utf-8"?>
<ds:datastoreItem xmlns:ds="http://schemas.openxmlformats.org/officeDocument/2006/customXml" ds:itemID="{46551FFB-2AE0-4F10-873B-088A64B81DBC}">
  <ds:schemaRefs>
    <ds:schemaRef ds:uri="ESRI.ArcGIS.Mapping.OfficeIntegration.PowerPointInfo"/>
  </ds:schemaRefs>
</ds:datastoreItem>
</file>

<file path=customXml/itemProps11.xml><?xml version="1.0" encoding="utf-8"?>
<ds:datastoreItem xmlns:ds="http://schemas.openxmlformats.org/officeDocument/2006/customXml" ds:itemID="{A8BCF14E-1A50-4F18-B79F-0809127292E9}">
  <ds:schemaRefs>
    <ds:schemaRef ds:uri="ESRI.ArcGIS.Mapping.OfficeIntegration.PowerPointInfo"/>
  </ds:schemaRefs>
</ds:datastoreItem>
</file>

<file path=customXml/itemProps12.xml><?xml version="1.0" encoding="utf-8"?>
<ds:datastoreItem xmlns:ds="http://schemas.openxmlformats.org/officeDocument/2006/customXml" ds:itemID="{79309A87-6157-4130-B7C2-2AB023DCC632}">
  <ds:schemaRefs>
    <ds:schemaRef ds:uri="ESRI.ArcGIS.Mapping.OfficeIntegration.PowerPointInfo"/>
  </ds:schemaRefs>
</ds:datastoreItem>
</file>

<file path=customXml/itemProps13.xml><?xml version="1.0" encoding="utf-8"?>
<ds:datastoreItem xmlns:ds="http://schemas.openxmlformats.org/officeDocument/2006/customXml" ds:itemID="{94F60CFE-A734-4174-A9A2-7D8E04C81720}">
  <ds:schemaRefs>
    <ds:schemaRef ds:uri="ESRI.ArcGIS.Mapping.OfficeIntegration.PowerPointInfo"/>
  </ds:schemaRefs>
</ds:datastoreItem>
</file>

<file path=customXml/itemProps14.xml><?xml version="1.0" encoding="utf-8"?>
<ds:datastoreItem xmlns:ds="http://schemas.openxmlformats.org/officeDocument/2006/customXml" ds:itemID="{8AE7593D-7E16-4B63-927C-E0BED81E943A}">
  <ds:schemaRefs>
    <ds:schemaRef ds:uri="ESRI.ArcGIS.Mapping.OfficeIntegration.PowerPointInfo"/>
  </ds:schemaRefs>
</ds:datastoreItem>
</file>

<file path=customXml/itemProps15.xml><?xml version="1.0" encoding="utf-8"?>
<ds:datastoreItem xmlns:ds="http://schemas.openxmlformats.org/officeDocument/2006/customXml" ds:itemID="{CC8E7958-9700-4E13-88D8-BECE0C5C321E}">
  <ds:schemaRefs>
    <ds:schemaRef ds:uri="ESRI.ArcGIS.Mapping.OfficeIntegration.PowerPointInfo"/>
  </ds:schemaRefs>
</ds:datastoreItem>
</file>

<file path=customXml/itemProps16.xml><?xml version="1.0" encoding="utf-8"?>
<ds:datastoreItem xmlns:ds="http://schemas.openxmlformats.org/officeDocument/2006/customXml" ds:itemID="{E53D715B-4FA6-493F-A07A-F320F067F25D}">
  <ds:schemaRefs>
    <ds:schemaRef ds:uri="ESRI.ArcGIS.Mapping.OfficeIntegration.PowerPointInfo"/>
  </ds:schemaRefs>
</ds:datastoreItem>
</file>

<file path=customXml/itemProps17.xml><?xml version="1.0" encoding="utf-8"?>
<ds:datastoreItem xmlns:ds="http://schemas.openxmlformats.org/officeDocument/2006/customXml" ds:itemID="{D7C8DE74-DAF0-445D-892C-B02AE92E5657}">
  <ds:schemaRefs>
    <ds:schemaRef ds:uri="ESRI.ArcGIS.Mapping.OfficeIntegration.PowerPointInfo"/>
  </ds:schemaRefs>
</ds:datastoreItem>
</file>

<file path=customXml/itemProps18.xml><?xml version="1.0" encoding="utf-8"?>
<ds:datastoreItem xmlns:ds="http://schemas.openxmlformats.org/officeDocument/2006/customXml" ds:itemID="{53E614B6-DDA6-4A52-95FF-8B7B15D4BAE1}">
  <ds:schemaRefs>
    <ds:schemaRef ds:uri="ESRI.ArcGIS.Mapping.OfficeIntegration.PowerPointInfo"/>
  </ds:schemaRefs>
</ds:datastoreItem>
</file>

<file path=customXml/itemProps19.xml><?xml version="1.0" encoding="utf-8"?>
<ds:datastoreItem xmlns:ds="http://schemas.openxmlformats.org/officeDocument/2006/customXml" ds:itemID="{2B0198AF-1EEF-4A14-9533-768A7BB4B06F}">
  <ds:schemaRefs>
    <ds:schemaRef ds:uri="ESRI.ArcGIS.Mapping.OfficeIntegration.PowerPointInfo"/>
  </ds:schemaRefs>
</ds:datastoreItem>
</file>

<file path=customXml/itemProps2.xml><?xml version="1.0" encoding="utf-8"?>
<ds:datastoreItem xmlns:ds="http://schemas.openxmlformats.org/officeDocument/2006/customXml" ds:itemID="{E6B4FFF3-63D2-437E-A696-EAD3875F65FB}">
  <ds:schemaRefs>
    <ds:schemaRef ds:uri="ESRI.ArcGIS.Mapping.OfficeIntegration.PowerPointInfo"/>
  </ds:schemaRefs>
</ds:datastoreItem>
</file>

<file path=customXml/itemProps20.xml><?xml version="1.0" encoding="utf-8"?>
<ds:datastoreItem xmlns:ds="http://schemas.openxmlformats.org/officeDocument/2006/customXml" ds:itemID="{93079213-8E66-4CF1-9948-66849B6A7528}">
  <ds:schemaRefs>
    <ds:schemaRef ds:uri="ESRI.ArcGIS.Mapping.OfficeIntegration.PowerPointInfo"/>
  </ds:schemaRefs>
</ds:datastoreItem>
</file>

<file path=customXml/itemProps3.xml><?xml version="1.0" encoding="utf-8"?>
<ds:datastoreItem xmlns:ds="http://schemas.openxmlformats.org/officeDocument/2006/customXml" ds:itemID="{2E8C938A-A079-421E-9249-3EF6BF1267F7}">
  <ds:schemaRefs>
    <ds:schemaRef ds:uri="ESRI.ArcGIS.Mapping.OfficeIntegration.PowerPointInfo"/>
  </ds:schemaRefs>
</ds:datastoreItem>
</file>

<file path=customXml/itemProps4.xml><?xml version="1.0" encoding="utf-8"?>
<ds:datastoreItem xmlns:ds="http://schemas.openxmlformats.org/officeDocument/2006/customXml" ds:itemID="{715CF183-4160-4355-B874-773346CCA8C7}">
  <ds:schemaRefs>
    <ds:schemaRef ds:uri="ESRI.ArcGIS.Mapping.OfficeIntegration.PowerPointInfo"/>
  </ds:schemaRefs>
</ds:datastoreItem>
</file>

<file path=customXml/itemProps5.xml><?xml version="1.0" encoding="utf-8"?>
<ds:datastoreItem xmlns:ds="http://schemas.openxmlformats.org/officeDocument/2006/customXml" ds:itemID="{3772B4AC-B310-47FC-B4C9-35971E2EAE77}">
  <ds:schemaRefs>
    <ds:schemaRef ds:uri="ESRI.ArcGIS.Mapping.OfficeIntegration.PowerPointInfo"/>
  </ds:schemaRefs>
</ds:datastoreItem>
</file>

<file path=customXml/itemProps6.xml><?xml version="1.0" encoding="utf-8"?>
<ds:datastoreItem xmlns:ds="http://schemas.openxmlformats.org/officeDocument/2006/customXml" ds:itemID="{81B7CD1D-5501-445E-BC3F-1358945DACE2}">
  <ds:schemaRefs>
    <ds:schemaRef ds:uri="ESRI.ArcGIS.Mapping.OfficeIntegration.PowerPointInfo"/>
  </ds:schemaRefs>
</ds:datastoreItem>
</file>

<file path=customXml/itemProps7.xml><?xml version="1.0" encoding="utf-8"?>
<ds:datastoreItem xmlns:ds="http://schemas.openxmlformats.org/officeDocument/2006/customXml" ds:itemID="{8B2B2DC8-346C-4B7E-AB98-3B65DA9F794C}">
  <ds:schemaRefs>
    <ds:schemaRef ds:uri="ESRI.ArcGIS.Mapping.OfficeIntegration.PowerPointInfo"/>
  </ds:schemaRefs>
</ds:datastoreItem>
</file>

<file path=customXml/itemProps8.xml><?xml version="1.0" encoding="utf-8"?>
<ds:datastoreItem xmlns:ds="http://schemas.openxmlformats.org/officeDocument/2006/customXml" ds:itemID="{21815108-F92E-4925-B136-359A49F22CBC}">
  <ds:schemaRefs>
    <ds:schemaRef ds:uri="ESRI.ArcGIS.Mapping.OfficeIntegration.PowerPointInfo"/>
  </ds:schemaRefs>
</ds:datastoreItem>
</file>

<file path=customXml/itemProps9.xml><?xml version="1.0" encoding="utf-8"?>
<ds:datastoreItem xmlns:ds="http://schemas.openxmlformats.org/officeDocument/2006/customXml" ds:itemID="{F5373E92-56D6-4323-ADA0-8624ABD65AF1}">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1345</TotalTime>
  <Words>781</Words>
  <Application>Microsoft Office PowerPoint</Application>
  <PresentationFormat>On-screen Show (4:3)</PresentationFormat>
  <Paragraphs>99</Paragraphs>
  <Slides>13</Slides>
  <Notes>12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ＭＳ Ｐゴシック</vt:lpstr>
      <vt:lpstr>Arial</vt:lpstr>
      <vt:lpstr>Calibri</vt:lpstr>
      <vt:lpstr>Office Theme</vt:lpstr>
      <vt:lpstr>1_Office Theme</vt:lpstr>
      <vt:lpstr>2_Office Theme</vt:lpstr>
      <vt:lpstr>Federal Initiatives on Food Efficiency and Recovery</vt:lpstr>
      <vt:lpstr>U.S. 2030 Food Waste Reduction Goal </vt:lpstr>
      <vt:lpstr>U.S. Wasted Food Profile</vt:lpstr>
      <vt:lpstr>What is EPA Doing?</vt:lpstr>
      <vt:lpstr>The Food Recovery Challenge </vt:lpstr>
      <vt:lpstr>Challenge Accomplishments</vt:lpstr>
      <vt:lpstr>2015 Food Recovery Challenge Data-Driven Awardees</vt:lpstr>
      <vt:lpstr>2015 Food Recovery Challenge Narrative Awardees</vt:lpstr>
      <vt:lpstr>2015 NATIONAL FRC Awardee:  Salem State University  (operated by Chartwells)  Data-driven Winner, Colleges and Universities </vt:lpstr>
      <vt:lpstr>2015 NATIONAL FRC Awardee: Clark University  Narrative Category Honorable Mention, Source Reduction    </vt:lpstr>
      <vt:lpstr>2015 NATIONAL FRC Awardee:  Keene State College  Narrative Category Winner, Education and Outreach  </vt:lpstr>
      <vt:lpstr>2015 FRC Awardee: Massachusetts Department of Environmental Protection  </vt:lpstr>
      <vt:lpstr>2015 REGIONAL FRC Awardees: </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FChou02</dc:creator>
  <cp:lastModifiedBy>Beling, Christine</cp:lastModifiedBy>
  <cp:revision>92</cp:revision>
  <cp:lastPrinted>2015-11-10T20:11:10Z</cp:lastPrinted>
  <dcterms:created xsi:type="dcterms:W3CDTF">2012-03-15T21:06:35Z</dcterms:created>
  <dcterms:modified xsi:type="dcterms:W3CDTF">2015-12-08T20:51:59Z</dcterms:modified>
</cp:coreProperties>
</file>